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86" r:id="rId1"/>
  </p:sldMasterIdLst>
  <p:notesMasterIdLst>
    <p:notesMasterId r:id="rId57"/>
  </p:notes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  <p:sldId id="263" r:id="rId9"/>
    <p:sldId id="264" r:id="rId10"/>
    <p:sldId id="265" r:id="rId11"/>
    <p:sldId id="281" r:id="rId12"/>
    <p:sldId id="282" r:id="rId13"/>
    <p:sldId id="266" r:id="rId14"/>
    <p:sldId id="283" r:id="rId15"/>
    <p:sldId id="284" r:id="rId16"/>
    <p:sldId id="285" r:id="rId17"/>
    <p:sldId id="286" r:id="rId18"/>
    <p:sldId id="268" r:id="rId19"/>
    <p:sldId id="267" r:id="rId20"/>
    <p:sldId id="269" r:id="rId21"/>
    <p:sldId id="294" r:id="rId22"/>
    <p:sldId id="295" r:id="rId23"/>
    <p:sldId id="296" r:id="rId24"/>
    <p:sldId id="297" r:id="rId25"/>
    <p:sldId id="298" r:id="rId26"/>
    <p:sldId id="270" r:id="rId27"/>
    <p:sldId id="271" r:id="rId28"/>
    <p:sldId id="272" r:id="rId29"/>
    <p:sldId id="288" r:id="rId30"/>
    <p:sldId id="289" r:id="rId31"/>
    <p:sldId id="290" r:id="rId32"/>
    <p:sldId id="291" r:id="rId33"/>
    <p:sldId id="292" r:id="rId34"/>
    <p:sldId id="293" r:id="rId35"/>
    <p:sldId id="273" r:id="rId36"/>
    <p:sldId id="301" r:id="rId37"/>
    <p:sldId id="302" r:id="rId38"/>
    <p:sldId id="303" r:id="rId39"/>
    <p:sldId id="304" r:id="rId40"/>
    <p:sldId id="305" r:id="rId41"/>
    <p:sldId id="274" r:id="rId42"/>
    <p:sldId id="306" r:id="rId43"/>
    <p:sldId id="275" r:id="rId44"/>
    <p:sldId id="276" r:id="rId45"/>
    <p:sldId id="299" r:id="rId46"/>
    <p:sldId id="278" r:id="rId47"/>
    <p:sldId id="308" r:id="rId48"/>
    <p:sldId id="309" r:id="rId49"/>
    <p:sldId id="310" r:id="rId50"/>
    <p:sldId id="307" r:id="rId51"/>
    <p:sldId id="277" r:id="rId52"/>
    <p:sldId id="287" r:id="rId53"/>
    <p:sldId id="279" r:id="rId54"/>
    <p:sldId id="280" r:id="rId55"/>
    <p:sldId id="300" r:id="rId5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173" autoAdjust="0"/>
    <p:restoredTop sz="94660"/>
  </p:normalViewPr>
  <p:slideViewPr>
    <p:cSldViewPr snapToGrid="0" showGuides="1">
      <p:cViewPr varScale="1">
        <p:scale>
          <a:sx n="82" d="100"/>
          <a:sy n="82" d="100"/>
        </p:scale>
        <p:origin x="96" y="125"/>
      </p:cViewPr>
      <p:guideLst>
        <p:guide orient="horz" pos="2136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30"/>
      <c:rotY val="4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Effort Distribution</c:v>
                </c:pt>
              </c:strCache>
            </c:strRef>
          </c:tx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tint val="100000"/>
                      <a:shade val="85000"/>
                      <a:satMod val="100000"/>
                      <a:lumMod val="100000"/>
                    </a:schemeClr>
                  </a:gs>
                  <a:gs pos="100000">
                    <a:schemeClr val="accent1">
                      <a:tint val="90000"/>
                      <a:shade val="100000"/>
                      <a:satMod val="150000"/>
                      <a:lumMod val="100000"/>
                    </a:schemeClr>
                  </a:gs>
                </a:gsLst>
                <a:path path="circle">
                  <a:fillToRect l="100000" t="100000" r="100000" b="100000"/>
                </a:path>
              </a:gradFill>
              <a:ln>
                <a:noFill/>
              </a:ln>
              <a:effectLst>
                <a:outerShdw blurRad="50800" dist="12700" dir="5400000" algn="ctr" rotWithShape="0">
                  <a:srgbClr val="000000">
                    <a:alpha val="50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1-27B8-483B-897A-572CDA19ECDE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tint val="100000"/>
                      <a:shade val="85000"/>
                      <a:satMod val="100000"/>
                      <a:lumMod val="100000"/>
                    </a:schemeClr>
                  </a:gs>
                  <a:gs pos="100000">
                    <a:schemeClr val="accent2">
                      <a:tint val="90000"/>
                      <a:shade val="100000"/>
                      <a:satMod val="150000"/>
                      <a:lumMod val="100000"/>
                    </a:schemeClr>
                  </a:gs>
                </a:gsLst>
                <a:path path="circle">
                  <a:fillToRect l="100000" t="100000" r="100000" b="100000"/>
                </a:path>
              </a:gradFill>
              <a:ln>
                <a:noFill/>
              </a:ln>
              <a:effectLst>
                <a:outerShdw blurRad="50800" dist="12700" dir="5400000" algn="ctr" rotWithShape="0">
                  <a:srgbClr val="000000">
                    <a:alpha val="50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3-27B8-483B-897A-572CDA19ECDE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tint val="100000"/>
                      <a:shade val="85000"/>
                      <a:satMod val="100000"/>
                      <a:lumMod val="100000"/>
                    </a:schemeClr>
                  </a:gs>
                  <a:gs pos="100000">
                    <a:schemeClr val="accent3">
                      <a:tint val="90000"/>
                      <a:shade val="100000"/>
                      <a:satMod val="150000"/>
                      <a:lumMod val="100000"/>
                    </a:schemeClr>
                  </a:gs>
                </a:gsLst>
                <a:path path="circle">
                  <a:fillToRect l="100000" t="100000" r="100000" b="100000"/>
                </a:path>
              </a:gradFill>
              <a:ln>
                <a:noFill/>
              </a:ln>
              <a:effectLst>
                <a:outerShdw blurRad="50800" dist="12700" dir="5400000" algn="ctr" rotWithShape="0">
                  <a:srgbClr val="000000">
                    <a:alpha val="50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5-27B8-483B-897A-572CDA19ECDE}"/>
              </c:ext>
            </c:extLst>
          </c:dPt>
          <c:dPt>
            <c:idx val="3"/>
            <c:bubble3D val="0"/>
            <c:spPr>
              <a:gradFill rotWithShape="1">
                <a:gsLst>
                  <a:gs pos="0">
                    <a:schemeClr val="accent4">
                      <a:tint val="100000"/>
                      <a:shade val="85000"/>
                      <a:satMod val="100000"/>
                      <a:lumMod val="100000"/>
                    </a:schemeClr>
                  </a:gs>
                  <a:gs pos="100000">
                    <a:schemeClr val="accent4">
                      <a:tint val="90000"/>
                      <a:shade val="100000"/>
                      <a:satMod val="150000"/>
                      <a:lumMod val="100000"/>
                    </a:schemeClr>
                  </a:gs>
                </a:gsLst>
                <a:path path="circle">
                  <a:fillToRect l="100000" t="100000" r="100000" b="100000"/>
                </a:path>
              </a:gradFill>
              <a:ln>
                <a:noFill/>
              </a:ln>
              <a:effectLst>
                <a:outerShdw blurRad="50800" dist="12700" dir="5400000" algn="ctr" rotWithShape="0">
                  <a:srgbClr val="000000">
                    <a:alpha val="50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7-27B8-483B-897A-572CDA19ECDE}"/>
              </c:ext>
            </c:extLst>
          </c:dPt>
          <c:dPt>
            <c:idx val="4"/>
            <c:bubble3D val="0"/>
            <c:spPr>
              <a:gradFill rotWithShape="1">
                <a:gsLst>
                  <a:gs pos="0">
                    <a:schemeClr val="accent5">
                      <a:tint val="100000"/>
                      <a:shade val="85000"/>
                      <a:satMod val="100000"/>
                      <a:lumMod val="100000"/>
                    </a:schemeClr>
                  </a:gs>
                  <a:gs pos="100000">
                    <a:schemeClr val="accent5">
                      <a:tint val="90000"/>
                      <a:shade val="100000"/>
                      <a:satMod val="150000"/>
                      <a:lumMod val="100000"/>
                    </a:schemeClr>
                  </a:gs>
                </a:gsLst>
                <a:path path="circle">
                  <a:fillToRect l="100000" t="100000" r="100000" b="100000"/>
                </a:path>
              </a:gradFill>
              <a:ln>
                <a:noFill/>
              </a:ln>
              <a:effectLst>
                <a:outerShdw blurRad="50800" dist="12700" dir="5400000" algn="ctr" rotWithShape="0">
                  <a:srgbClr val="000000">
                    <a:alpha val="50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9-27B8-483B-897A-572CDA19ECDE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tx2">
                      <a:lumMod val="35000"/>
                      <a:lumOff val="65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Sheet1!$A$2:$A$6</c:f>
              <c:strCache>
                <c:ptCount val="5"/>
                <c:pt idx="0">
                  <c:v>Analysis</c:v>
                </c:pt>
                <c:pt idx="1">
                  <c:v>Design</c:v>
                </c:pt>
                <c:pt idx="2">
                  <c:v>Coding</c:v>
                </c:pt>
                <c:pt idx="3">
                  <c:v>Testing</c:v>
                </c:pt>
                <c:pt idx="4">
                  <c:v>Implementation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25</c:v>
                </c:pt>
                <c:pt idx="1">
                  <c:v>10</c:v>
                </c:pt>
                <c:pt idx="2">
                  <c:v>40</c:v>
                </c:pt>
                <c:pt idx="3">
                  <c:v>15</c:v>
                </c:pt>
                <c:pt idx="4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3BD-4D00-8400-51099070DCC7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66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30D64D-E3A9-4206-8CBD-5C4AB4C538E9}" type="datetimeFigureOut">
              <a:rPr lang="en-US" smtClean="0"/>
              <a:t>10/15/2024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748EE8-86BC-48D9-A9C2-51263CBEF9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5338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-26894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B376FB33-FD71-4E34-97ED-42E266BF3C3F}" type="datetime1">
              <a:rPr lang="en-US" smtClean="0"/>
              <a:t>10/15/2024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6A4CF-DBDD-4A15-BAE3-F14E5A6D3322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BA01CF57-1F7B-BCED-A277-54BEF8E9130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706" b="3138"/>
          <a:stretch/>
        </p:blipFill>
        <p:spPr>
          <a:xfrm>
            <a:off x="-2" y="-35859"/>
            <a:ext cx="12192000" cy="4948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309257"/>
      </p:ext>
    </p:extLst>
  </p:cSld>
  <p:clrMapOvr>
    <a:masterClrMapping/>
  </p:clrMapOvr>
  <p:transition spd="slow"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3FFA0-7C68-457E-9446-7DF6A396150C}" type="datetime1">
              <a:rPr lang="en-US" smtClean="0"/>
              <a:t>10/15/2024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6A4CF-DBDD-4A15-BAE3-F14E5A6D33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070551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3FFA0-7C68-457E-9446-7DF6A396150C}" type="datetime1">
              <a:rPr lang="en-US" smtClean="0"/>
              <a:t>10/15/2024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6A4CF-DBDD-4A15-BAE3-F14E5A6D3322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8101805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33111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43A58-5011-4E78-908F-C56DFEF640A4}" type="datetime1">
              <a:rPr lang="en-US" smtClean="0"/>
              <a:t>10/15/2024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6A4CF-DBDD-4A15-BAE3-F14E5A6D33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579512"/>
      </p:ext>
    </p:extLst>
  </p:cSld>
  <p:clrMapOvr>
    <a:masterClrMapping/>
  </p:clrMapOvr>
  <p:transition spd="slow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3FFA0-7C68-457E-9446-7DF6A396150C}" type="datetime1">
              <a:rPr lang="en-US" smtClean="0"/>
              <a:t>10/15/2024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6A4CF-DBDD-4A15-BAE3-F14E5A6D33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313138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-26895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-26894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2E983-A836-44A4-B2DE-C78FEF9571ED}" type="datetime1">
              <a:rPr lang="en-US" smtClean="0"/>
              <a:t>10/15/2024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6A4CF-DBDD-4A15-BAE3-F14E5A6D3322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C1DF11D2-26F0-BAB5-BECB-E24A3903D0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640"/>
          <a:stretch/>
        </p:blipFill>
        <p:spPr>
          <a:xfrm>
            <a:off x="-2" y="-26895"/>
            <a:ext cx="12192000" cy="4619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422180"/>
      </p:ext>
    </p:extLst>
  </p:cSld>
  <p:clrMapOvr>
    <a:masterClrMapping/>
  </p:clrMapOvr>
  <p:transition spd="slow">
    <p:wipe/>
  </p:transition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3FFA0-7C68-457E-9446-7DF6A396150C}" type="datetime1">
              <a:rPr lang="en-US" smtClean="0"/>
              <a:t>10/15/2024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6A4CF-DBDD-4A15-BAE3-F14E5A6D33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101463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3FFA0-7C68-457E-9446-7DF6A396150C}" type="datetime1">
              <a:rPr lang="en-US" smtClean="0"/>
              <a:t>10/15/2024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6A4CF-DBDD-4A15-BAE3-F14E5A6D33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378288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27C67A-FE03-4F1C-8EFF-1F6E01C16227}" type="datetime1">
              <a:rPr lang="en-US" smtClean="0"/>
              <a:t>10/15/2024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6A4CF-DBDD-4A15-BAE3-F14E5A6D33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428604"/>
      </p:ext>
    </p:extLst>
  </p:cSld>
  <p:clrMapOvr>
    <a:masterClrMapping/>
  </p:clrMapOvr>
  <p:transition spd="slow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FC06E5-DE1B-4578-8466-84F845685057}" type="datetime1">
              <a:rPr lang="en-US" smtClean="0"/>
              <a:t>10/15/2024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6A4CF-DBDD-4A15-BAE3-F14E5A6D33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033077"/>
      </p:ext>
    </p:extLst>
  </p:cSld>
  <p:clrMapOvr>
    <a:masterClrMapping/>
  </p:clrMapOvr>
  <p:transition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3FFA0-7C68-457E-9446-7DF6A396150C}" type="datetime1">
              <a:rPr lang="en-US" smtClean="0"/>
              <a:t>10/15/2024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6A4CF-DBDD-4A15-BAE3-F14E5A6D33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299120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53790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7E93A-F5E7-4680-8F40-AE18FA87EAE6}" type="datetime1">
              <a:rPr lang="en-US" smtClean="0"/>
              <a:t>10/15/2024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6A4CF-DBDD-4A15-BAE3-F14E5A6D3322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2E848AF2-A577-A770-76D2-90EAAB7838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150"/>
          <a:stretch/>
        </p:blipFill>
        <p:spPr>
          <a:xfrm>
            <a:off x="-3048" y="-53790"/>
            <a:ext cx="12192000" cy="4721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088682"/>
      </p:ext>
    </p:extLst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7593FFA0-7C68-457E-9446-7DF6A396150C}" type="datetime1">
              <a:rPr lang="en-US" smtClean="0"/>
              <a:t>10/15/2024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1F96A4CF-DBDD-4A15-BAE3-F14E5A6D3322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03353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7" r:id="rId1"/>
    <p:sldLayoutId id="2147483888" r:id="rId2"/>
    <p:sldLayoutId id="2147483889" r:id="rId3"/>
    <p:sldLayoutId id="2147483890" r:id="rId4"/>
    <p:sldLayoutId id="2147483891" r:id="rId5"/>
    <p:sldLayoutId id="2147483892" r:id="rId6"/>
    <p:sldLayoutId id="2147483893" r:id="rId7"/>
    <p:sldLayoutId id="2147483894" r:id="rId8"/>
    <p:sldLayoutId id="2147483895" r:id="rId9"/>
    <p:sldLayoutId id="2147483896" r:id="rId10"/>
    <p:sldLayoutId id="2147483897" r:id="rId11"/>
    <p:sldLayoutId id="2147483898" r:id="rId12"/>
  </p:sldLayoutIdLst>
  <p:transition spd="slow">
    <p:wipe/>
  </p:transition>
  <p:hf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8CB4F7-E803-AE3C-D250-254FD8D686D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Online Hotel Reservation Management System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C12B32-1FC4-7450-70D4-27EB92C4292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By</a:t>
            </a:r>
          </a:p>
          <a:p>
            <a:r>
              <a:rPr lang="en-US" dirty="0">
                <a:solidFill>
                  <a:schemeClr val="tx1"/>
                </a:solidFill>
              </a:rPr>
              <a:t>Md. Mehedi Hasan</a:t>
            </a:r>
          </a:p>
        </p:txBody>
      </p:sp>
    </p:spTree>
    <p:extLst>
      <p:ext uri="{BB962C8B-B14F-4D97-AF65-F5344CB8AC3E}">
        <p14:creationId xmlns:p14="http://schemas.microsoft.com/office/powerpoint/2010/main" val="935280601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078E81-ECCA-D5FA-ABE1-8D41F6EDE2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Feasibility Study (Technical)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9E491F-3A7A-B5E2-4E90-08E692F831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b="1" cap="none" dirty="0"/>
              <a:t>MERN Stack: </a:t>
            </a:r>
            <a:r>
              <a:rPr lang="en-US" sz="2400" cap="none" dirty="0"/>
              <a:t>Robust, Scalable, And Widely Adopted For Web Development.</a:t>
            </a:r>
          </a:p>
          <a:p>
            <a:r>
              <a:rPr lang="en-US" sz="2400" b="1" cap="none" dirty="0"/>
              <a:t>Cloud Deployment: </a:t>
            </a:r>
            <a:r>
              <a:rPr lang="en-US" sz="2400" cap="none" dirty="0"/>
              <a:t>Can Be Hosted On Platforms Like Aws, Ensuring Reliability.</a:t>
            </a:r>
          </a:p>
          <a:p>
            <a:r>
              <a:rPr lang="en-US" sz="2400" b="1" cap="none" dirty="0"/>
              <a:t>Database Scalability: </a:t>
            </a:r>
            <a:r>
              <a:rPr lang="en-US" sz="2400" cap="none" dirty="0" err="1"/>
              <a:t>Mongodb</a:t>
            </a:r>
            <a:r>
              <a:rPr lang="en-US" sz="2400" cap="none" dirty="0"/>
              <a:t> Supports High-volume Data Handling.</a:t>
            </a:r>
          </a:p>
          <a:p>
            <a:r>
              <a:rPr lang="en-US" sz="2400" b="1" cap="none" dirty="0"/>
              <a:t>Role-based Security: </a:t>
            </a:r>
            <a:r>
              <a:rPr lang="en-US" sz="2400" cap="none" dirty="0"/>
              <a:t>Secure User Authentication And Access Control.</a:t>
            </a:r>
          </a:p>
          <a:p>
            <a:r>
              <a:rPr lang="en-US" sz="2400" b="1" cap="none" dirty="0"/>
              <a:t>Responsive Design: </a:t>
            </a:r>
            <a:r>
              <a:rPr lang="en-US" sz="2400" cap="none" dirty="0"/>
              <a:t>Tailwind </a:t>
            </a:r>
            <a:r>
              <a:rPr lang="en-US" sz="2400" cap="none" dirty="0" err="1"/>
              <a:t>Css</a:t>
            </a:r>
            <a:r>
              <a:rPr lang="en-US" sz="2400" cap="none" dirty="0"/>
              <a:t> Ensures Compatibility Across Devices.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F52871-B568-B811-190A-693AAF1986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6A4CF-DBDD-4A15-BAE3-F14E5A6D332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631725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078E81-ECCA-D5FA-ABE1-8D41F6EDE2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Feasibility Study (economical)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9E491F-3A7A-B5E2-4E90-08E692F831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400" b="1" cap="none" dirty="0"/>
              <a:t>Low Development Cost: </a:t>
            </a:r>
            <a:r>
              <a:rPr lang="en-GB" sz="2400" cap="none" dirty="0"/>
              <a:t>Open-source MERN Stack Minimizes Software Costs.</a:t>
            </a:r>
          </a:p>
          <a:p>
            <a:r>
              <a:rPr lang="en-GB" sz="2400" b="1" cap="none" dirty="0"/>
              <a:t>Reduced Operational Costs: </a:t>
            </a:r>
            <a:r>
              <a:rPr lang="en-GB" sz="2400" cap="none" dirty="0"/>
              <a:t>Automates Processes, Lowering Staff Workload.</a:t>
            </a:r>
          </a:p>
          <a:p>
            <a:r>
              <a:rPr lang="en-GB" sz="2400" b="1" cap="none" dirty="0"/>
              <a:t>Scalability: </a:t>
            </a:r>
            <a:r>
              <a:rPr lang="en-GB" sz="2400" cap="none" dirty="0"/>
              <a:t>Can Scale With Business Growth Without Major Reinvestment.</a:t>
            </a:r>
          </a:p>
          <a:p>
            <a:r>
              <a:rPr lang="en-GB" sz="2400" b="1" cap="none" dirty="0"/>
              <a:t>Minimal Maintenance: </a:t>
            </a:r>
            <a:r>
              <a:rPr lang="en-GB" sz="2400" cap="none" dirty="0"/>
              <a:t>Modern Tech Stack Requires Less Ongoing Maintenance.</a:t>
            </a:r>
          </a:p>
          <a:p>
            <a:r>
              <a:rPr lang="en-GB" sz="2400" b="1" cap="none" dirty="0"/>
              <a:t>Increased Revenue: </a:t>
            </a:r>
            <a:r>
              <a:rPr lang="en-GB" sz="2400" cap="none" dirty="0"/>
              <a:t>Improves Booking Efficiency, Leading To Higher Occupancy Rates.</a:t>
            </a:r>
            <a:endParaRPr lang="en-US" sz="2400" cap="non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7C2E0A-24DF-8116-5266-6EE06A629B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6A4CF-DBDD-4A15-BAE3-F14E5A6D332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646636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078E81-ECCA-D5FA-ABE1-8D41F6EDE2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Feasibility Study (Operational)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9E491F-3A7A-B5E2-4E90-08E692F831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200" b="1" cap="none" dirty="0"/>
              <a:t>User-friendly: </a:t>
            </a:r>
            <a:r>
              <a:rPr lang="en-GB" sz="2200" cap="none" dirty="0"/>
              <a:t>Easy For Guests And Staff To Navigate And Use.</a:t>
            </a:r>
          </a:p>
          <a:p>
            <a:r>
              <a:rPr lang="en-GB" sz="2200" b="1" cap="none" dirty="0"/>
              <a:t>Real-time Processing: </a:t>
            </a:r>
            <a:r>
              <a:rPr lang="en-GB" sz="2200" cap="none" dirty="0"/>
              <a:t>Instant Room Booking And Payment Updates.</a:t>
            </a:r>
          </a:p>
          <a:p>
            <a:r>
              <a:rPr lang="en-GB" sz="2200" b="1" cap="none" dirty="0"/>
              <a:t>Customizable: </a:t>
            </a:r>
            <a:r>
              <a:rPr lang="en-GB" sz="2200" cap="none" dirty="0"/>
              <a:t>Adaptable To Changing Hotel Needs And Business Rules.</a:t>
            </a:r>
          </a:p>
          <a:p>
            <a:r>
              <a:rPr lang="en-GB" sz="2200" b="1" cap="none" dirty="0"/>
              <a:t>Efficient Management: </a:t>
            </a:r>
            <a:r>
              <a:rPr lang="en-GB" sz="2200" cap="none" dirty="0"/>
              <a:t>Simplifies Admin Tasks With Automated Workflows.</a:t>
            </a:r>
          </a:p>
          <a:p>
            <a:r>
              <a:rPr lang="en-GB" sz="2200" b="1" cap="none" dirty="0"/>
              <a:t>Customer Satisfaction: </a:t>
            </a:r>
            <a:r>
              <a:rPr lang="en-GB" sz="2200" cap="none" dirty="0"/>
              <a:t>Enhances Guest Experience With Seamless Interaction.</a:t>
            </a:r>
            <a:endParaRPr lang="en-US" sz="2200" cap="non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D04E1B-58C6-EEC1-B5A5-787187CA6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6A4CF-DBDD-4A15-BAE3-F14E5A6D332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823241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6A4170-4F7D-B2EB-A398-AC99300D7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Requirement Engineering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DF0A73-48B1-9529-B932-76A48C5CD0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cap="none" dirty="0"/>
              <a:t>User Requirement</a:t>
            </a:r>
          </a:p>
          <a:p>
            <a:r>
              <a:rPr lang="en-US" sz="3200" cap="none" dirty="0"/>
              <a:t>System Requirement</a:t>
            </a:r>
          </a:p>
          <a:p>
            <a:r>
              <a:rPr lang="en-US" sz="3200" cap="none" dirty="0"/>
              <a:t>Functional Requirement</a:t>
            </a:r>
          </a:p>
          <a:p>
            <a:r>
              <a:rPr lang="en-US" sz="3200" cap="none" dirty="0"/>
              <a:t>Non-functional Requirement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F1A5B1-0CCE-B608-C03B-729EC2F60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6A4CF-DBDD-4A15-BAE3-F14E5A6D332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777987"/>
      </p:ext>
    </p:extLst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13721B-C323-EB30-E5BB-15B4A6908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B95200-6D57-6E51-D6FB-63479779BE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400" b="1" cap="none" dirty="0"/>
              <a:t>Account Management: </a:t>
            </a:r>
            <a:r>
              <a:rPr lang="en-GB" sz="2400" cap="none" dirty="0"/>
              <a:t>Users Need To Register, Log In, And Manage Their Profiles.</a:t>
            </a:r>
          </a:p>
          <a:p>
            <a:r>
              <a:rPr lang="en-GB" sz="2400" b="1" cap="none" dirty="0"/>
              <a:t>Room Booking: </a:t>
            </a:r>
            <a:r>
              <a:rPr lang="en-GB" sz="2400" cap="none" dirty="0"/>
              <a:t>Users Should Be Able To Search, Filter, And Book Rooms.</a:t>
            </a:r>
          </a:p>
          <a:p>
            <a:r>
              <a:rPr lang="en-GB" sz="2400" b="1" cap="none" dirty="0"/>
              <a:t>Payment Processing: </a:t>
            </a:r>
            <a:r>
              <a:rPr lang="en-GB" sz="2400" cap="none" dirty="0"/>
              <a:t>Users Must Provide Payment Information For Bookings.</a:t>
            </a:r>
          </a:p>
          <a:p>
            <a:r>
              <a:rPr lang="en-GB" sz="2400" b="1" cap="none" dirty="0"/>
              <a:t>Booking History: </a:t>
            </a:r>
            <a:r>
              <a:rPr lang="en-GB" sz="2400" cap="none" dirty="0"/>
              <a:t>Users Should Have Access To Their Past Booking Details.</a:t>
            </a:r>
            <a:endParaRPr lang="en-US" sz="2400" cap="non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416E1A-5966-1492-11E0-7C006FE92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6A4CF-DBDD-4A15-BAE3-F14E5A6D332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804918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13721B-C323-EB30-E5BB-15B4A6908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B95200-6D57-6E51-D6FB-63479779BE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400" b="1" cap="none" dirty="0"/>
              <a:t>Database: </a:t>
            </a:r>
            <a:r>
              <a:rPr lang="en-GB" sz="2400" cap="none" dirty="0"/>
              <a:t>The System Should Store User, Room, Booking, And Payment Data.</a:t>
            </a:r>
          </a:p>
          <a:p>
            <a:r>
              <a:rPr lang="en-GB" sz="2400" b="1" cap="none" dirty="0"/>
              <a:t>Role-based Access: </a:t>
            </a:r>
            <a:r>
              <a:rPr lang="en-GB" sz="2400" cap="none" dirty="0"/>
              <a:t>Different User Roles (Admin, Receptionist, User) With Specific Permissions.</a:t>
            </a:r>
          </a:p>
          <a:p>
            <a:r>
              <a:rPr lang="en-GB" sz="2400" b="1" cap="none" dirty="0"/>
              <a:t>Room Availability: </a:t>
            </a:r>
            <a:r>
              <a:rPr lang="en-GB" sz="2400" cap="none" dirty="0"/>
              <a:t>System Should Handle Real-time Updates Of Room Availability.</a:t>
            </a:r>
          </a:p>
          <a:p>
            <a:r>
              <a:rPr lang="en-GB" sz="2400" b="1" cap="none" dirty="0"/>
              <a:t>Backup &amp; Recovery: </a:t>
            </a:r>
            <a:r>
              <a:rPr lang="en-GB" sz="2400" cap="none" dirty="0"/>
              <a:t>Ensure Regular Data Backup And Recovery Procedures.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DFCAF3-C07F-793C-71F2-BFEFBFDFCB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6A4CF-DBDD-4A15-BAE3-F14E5A6D332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454380"/>
      </p:ext>
    </p:extLst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13721B-C323-EB30-E5BB-15B4A6908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Requirement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B95200-6D57-6E51-D6FB-63479779BE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400" b="1" cap="none" dirty="0"/>
              <a:t>User Authentication: </a:t>
            </a:r>
            <a:r>
              <a:rPr lang="en-GB" sz="2400" cap="none" dirty="0"/>
              <a:t>Secure Login And Registration For Users And Admins.</a:t>
            </a:r>
          </a:p>
          <a:p>
            <a:r>
              <a:rPr lang="en-GB" sz="2400" b="1" cap="none" dirty="0"/>
              <a:t>Room Search &amp; Filter: </a:t>
            </a:r>
            <a:r>
              <a:rPr lang="en-GB" sz="2400" cap="none" dirty="0"/>
              <a:t>Users Must Be Able To Search And Filter Rooms Based On Criteria.</a:t>
            </a:r>
          </a:p>
          <a:p>
            <a:r>
              <a:rPr lang="en-GB" sz="2400" b="1" cap="none" dirty="0"/>
              <a:t>Booking Management: </a:t>
            </a:r>
            <a:r>
              <a:rPr lang="en-GB" sz="2400" cap="none" dirty="0"/>
              <a:t>Admin Can Accept, Reject, Or Update Bookings.</a:t>
            </a:r>
          </a:p>
          <a:p>
            <a:r>
              <a:rPr lang="en-GB" sz="2400" b="1" cap="none" dirty="0"/>
              <a:t>Payment Processing: </a:t>
            </a:r>
            <a:r>
              <a:rPr lang="en-GB" sz="2400" cap="none" dirty="0"/>
              <a:t>The System Should Support Multiple Payment Methods (E.G., </a:t>
            </a:r>
            <a:r>
              <a:rPr lang="en-GB" sz="2400" cap="none" dirty="0" err="1"/>
              <a:t>Bkash</a:t>
            </a:r>
            <a:r>
              <a:rPr lang="en-GB" sz="2400" cap="none" dirty="0"/>
              <a:t>, </a:t>
            </a:r>
            <a:r>
              <a:rPr lang="en-GB" sz="2400" cap="none" dirty="0" err="1"/>
              <a:t>Nagad</a:t>
            </a:r>
            <a:r>
              <a:rPr lang="en-GB" sz="2400" cap="none" dirty="0"/>
              <a:t>).</a:t>
            </a:r>
            <a:endParaRPr lang="en-US" sz="2400" cap="non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9CE3FC-14C0-6984-C930-7A10FCCA7A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6A4CF-DBDD-4A15-BAE3-F14E5A6D332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352292"/>
      </p:ext>
    </p:extLst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13721B-C323-EB30-E5BB-15B4A6908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Non-Functional Requirement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B95200-6D57-6E51-D6FB-63479779BE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400" b="1" cap="none" dirty="0"/>
              <a:t>Performance: </a:t>
            </a:r>
            <a:r>
              <a:rPr lang="en-GB" sz="2400" cap="none" dirty="0"/>
              <a:t>Fast Loading Times For All Pages And Operations.</a:t>
            </a:r>
          </a:p>
          <a:p>
            <a:r>
              <a:rPr lang="en-GB" sz="2400" b="1" cap="none" dirty="0"/>
              <a:t>Scalability: </a:t>
            </a:r>
            <a:r>
              <a:rPr lang="en-GB" sz="2400" cap="none" dirty="0"/>
              <a:t>The System Should Handle Growing User And Booking Data.</a:t>
            </a:r>
          </a:p>
          <a:p>
            <a:r>
              <a:rPr lang="en-GB" sz="2400" b="1" cap="none" dirty="0"/>
              <a:t>Security:</a:t>
            </a:r>
            <a:r>
              <a:rPr lang="en-GB" sz="2400" cap="none" dirty="0"/>
              <a:t> Ensure Secure Data Transmission And Role-based Access Control.</a:t>
            </a:r>
          </a:p>
          <a:p>
            <a:r>
              <a:rPr lang="en-GB" sz="2400" b="1" cap="none" dirty="0"/>
              <a:t>Usability: </a:t>
            </a:r>
            <a:r>
              <a:rPr lang="en-GB" sz="2400" cap="none" dirty="0"/>
              <a:t>The System Should Have An Intuitive, User-friendly Interface.</a:t>
            </a:r>
            <a:endParaRPr lang="en-US" sz="2400" cap="non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D4B2AC-BC53-F46E-6306-56C268CDF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6A4CF-DBDD-4A15-BAE3-F14E5A6D332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280349"/>
      </p:ext>
    </p:extLst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2BEAAD-E213-9BCD-BB09-99176172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Analysis &amp; Design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126735-E5FC-DC6F-2227-A827EA8D69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9F192E-6C64-B1C0-5A4C-DE86D8C9AE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6A4CF-DBDD-4A15-BAE3-F14E5A6D332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145754"/>
      </p:ext>
    </p:extLst>
  </p:cSld>
  <p:clrMapOvr>
    <a:masterClrMapping/>
  </p:clrMapOvr>
  <p:transition spd="slow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53669C-8344-001A-DC29-3ABD5257C9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8435" y="2620701"/>
            <a:ext cx="3203293" cy="1151965"/>
          </a:xfrm>
        </p:spPr>
        <p:txBody>
          <a:bodyPr>
            <a:normAutofit fontScale="90000"/>
          </a:bodyPr>
          <a:lstStyle/>
          <a:p>
            <a:r>
              <a:rPr lang="en-US" dirty="0"/>
              <a:t>Use case diagram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E8D0FF8-0837-CBE2-A9B5-DAD1AA2269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89" b="5575"/>
          <a:stretch/>
        </p:blipFill>
        <p:spPr>
          <a:xfrm>
            <a:off x="4191728" y="754951"/>
            <a:ext cx="5708719" cy="534809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A892DC-3E6B-F8F9-ACD1-81C617537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6A4CF-DBDD-4A15-BAE3-F14E5A6D3322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0268711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2EE8BE4-F746-3B6C-7797-7614757419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us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097AD7-70F1-AF0A-F440-CE63FEDC8B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4582" y="5185114"/>
            <a:ext cx="2857500" cy="538931"/>
          </a:xfrm>
        </p:spPr>
        <p:txBody>
          <a:bodyPr>
            <a:noAutofit/>
          </a:bodyPr>
          <a:lstStyle/>
          <a:p>
            <a:pPr algn="ctr"/>
            <a:r>
              <a:rPr lang="en-US" sz="2400" cap="all" dirty="0">
                <a:solidFill>
                  <a:schemeClr val="tx2"/>
                </a:solidFill>
              </a:rPr>
              <a:t>Md. Mehedi Hasan</a:t>
            </a:r>
          </a:p>
          <a:p>
            <a:pPr algn="ctr">
              <a:lnSpc>
                <a:spcPct val="100000"/>
              </a:lnSpc>
            </a:pPr>
            <a:r>
              <a:rPr lang="en-US" sz="1600" cap="all" dirty="0">
                <a:solidFill>
                  <a:schemeClr val="tx2"/>
                </a:solidFill>
              </a:rPr>
              <a:t>Id# 21103032</a:t>
            </a:r>
          </a:p>
          <a:p>
            <a:pPr algn="ctr">
              <a:lnSpc>
                <a:spcPct val="100000"/>
              </a:lnSpc>
            </a:pPr>
            <a:r>
              <a:rPr lang="en-US" sz="1600" dirty="0">
                <a:solidFill>
                  <a:schemeClr val="tx2"/>
                </a:solidFill>
              </a:rPr>
              <a:t>Dept of </a:t>
            </a:r>
            <a:r>
              <a:rPr lang="en-US" sz="1600" cap="all" dirty="0" err="1">
                <a:solidFill>
                  <a:schemeClr val="tx2"/>
                </a:solidFill>
              </a:rPr>
              <a:t>cse</a:t>
            </a:r>
            <a:r>
              <a:rPr lang="en-US" sz="1600" cap="all" dirty="0">
                <a:solidFill>
                  <a:schemeClr val="tx2"/>
                </a:solidFill>
              </a:rPr>
              <a:t>, </a:t>
            </a:r>
            <a:r>
              <a:rPr lang="en-US" sz="1600" cap="all" dirty="0" err="1">
                <a:solidFill>
                  <a:schemeClr val="tx2"/>
                </a:solidFill>
              </a:rPr>
              <a:t>IubAT</a:t>
            </a:r>
            <a:endParaRPr lang="en-US" sz="1600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39B8762-48D8-A8D8-2F19-A3E65C18D07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535" y="2601342"/>
            <a:ext cx="2041305" cy="204130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B3D311F5-F4DA-3E0F-BE8F-D9122C68A01D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2840" y="2606422"/>
            <a:ext cx="2041305" cy="204130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70804A-6BB4-042C-F93A-06052D649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6A4CF-DBDD-4A15-BAE3-F14E5A6D3322}" type="slidenum">
              <a:rPr lang="en-US" smtClean="0"/>
              <a:t>2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98C43A3-D5A3-88C3-7499-640EE5586AB5}"/>
              </a:ext>
            </a:extLst>
          </p:cNvPr>
          <p:cNvSpPr txBox="1"/>
          <p:nvPr/>
        </p:nvSpPr>
        <p:spPr>
          <a:xfrm>
            <a:off x="1946446" y="1974038"/>
            <a:ext cx="19212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Student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163D202-6D8C-A5D1-5380-BB4CBD21620B}"/>
              </a:ext>
            </a:extLst>
          </p:cNvPr>
          <p:cNvSpPr txBox="1"/>
          <p:nvPr/>
        </p:nvSpPr>
        <p:spPr>
          <a:xfrm>
            <a:off x="7212467" y="1974929"/>
            <a:ext cx="23857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Supervisor</a:t>
            </a: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0605D402-6F5E-079B-F9F7-CC52A005F009}"/>
              </a:ext>
            </a:extLst>
          </p:cNvPr>
          <p:cNvSpPr txBox="1">
            <a:spLocks/>
          </p:cNvSpPr>
          <p:nvPr/>
        </p:nvSpPr>
        <p:spPr>
          <a:xfrm>
            <a:off x="6552723" y="5185114"/>
            <a:ext cx="2857500" cy="538931"/>
          </a:xfrm>
          <a:prstGeom prst="rect">
            <a:avLst/>
          </a:prstGeom>
        </p:spPr>
        <p:txBody>
          <a:bodyPr vert="horz" lIns="137160" tIns="45720" rIns="13716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None/>
              <a:defRPr sz="2300" b="0" kern="1200" cap="none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cap="all" dirty="0">
                <a:solidFill>
                  <a:schemeClr val="tx2"/>
                </a:solidFill>
              </a:rPr>
              <a:t>Afsana Akter lija</a:t>
            </a:r>
          </a:p>
          <a:p>
            <a:pPr algn="ctr">
              <a:lnSpc>
                <a:spcPct val="100000"/>
              </a:lnSpc>
            </a:pPr>
            <a:r>
              <a:rPr lang="en-US" sz="1600" dirty="0">
                <a:solidFill>
                  <a:schemeClr val="tx2"/>
                </a:solidFill>
              </a:rPr>
              <a:t>Lecturer</a:t>
            </a:r>
            <a:endParaRPr lang="en-US" sz="1600" cap="all" dirty="0">
              <a:solidFill>
                <a:schemeClr val="tx2"/>
              </a:solidFill>
            </a:endParaRPr>
          </a:p>
          <a:p>
            <a:pPr algn="ctr">
              <a:lnSpc>
                <a:spcPct val="100000"/>
              </a:lnSpc>
            </a:pPr>
            <a:r>
              <a:rPr lang="en-US" sz="1600" dirty="0">
                <a:solidFill>
                  <a:schemeClr val="tx2"/>
                </a:solidFill>
              </a:rPr>
              <a:t>Dept of </a:t>
            </a:r>
            <a:r>
              <a:rPr lang="en-US" sz="1600" cap="all" dirty="0" err="1">
                <a:solidFill>
                  <a:schemeClr val="tx2"/>
                </a:solidFill>
              </a:rPr>
              <a:t>cse</a:t>
            </a:r>
            <a:r>
              <a:rPr lang="en-US" sz="1600" cap="all" dirty="0">
                <a:solidFill>
                  <a:schemeClr val="tx2"/>
                </a:solidFill>
              </a:rPr>
              <a:t>, </a:t>
            </a:r>
            <a:r>
              <a:rPr lang="en-US" sz="1600" cap="all" dirty="0" err="1">
                <a:solidFill>
                  <a:schemeClr val="tx2"/>
                </a:solidFill>
              </a:rPr>
              <a:t>IubAT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37893871"/>
      </p:ext>
    </p:extLst>
  </p:cSld>
  <p:clrMapOvr>
    <a:masterClrMapping/>
  </p:clrMapOvr>
  <p:transition spd="slow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208E98-766B-94A6-BFF2-7534F78995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2746093"/>
            <a:ext cx="4742727" cy="1151965"/>
          </a:xfrm>
        </p:spPr>
        <p:txBody>
          <a:bodyPr>
            <a:normAutofit fontScale="90000"/>
          </a:bodyPr>
          <a:lstStyle/>
          <a:p>
            <a:r>
              <a:rPr lang="en-US" dirty="0"/>
              <a:t>Activity Diagram (Authentication)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C37493-3AB4-0505-B563-15A355D997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6A4CF-DBDD-4A15-BAE3-F14E5A6D3322}" type="slidenum">
              <a:rPr lang="en-US" smtClean="0"/>
              <a:t>20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B6B4B2-010B-6AB6-5D4B-B39DA4D73B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0863" y="955052"/>
            <a:ext cx="4572517" cy="4734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074473"/>
      </p:ext>
    </p:extLst>
  </p:cSld>
  <p:clrMapOvr>
    <a:masterClrMapping/>
  </p:clrMapOvr>
  <p:transition spd="slow"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208E98-766B-94A6-BFF2-7534F78995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2746093"/>
            <a:ext cx="4742727" cy="1151965"/>
          </a:xfrm>
        </p:spPr>
        <p:txBody>
          <a:bodyPr>
            <a:normAutofit fontScale="90000"/>
          </a:bodyPr>
          <a:lstStyle/>
          <a:p>
            <a:r>
              <a:rPr lang="en-US" dirty="0"/>
              <a:t>Activity Diagram (Booking Request)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C37493-3AB4-0505-B563-15A355D997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6A4CF-DBDD-4A15-BAE3-F14E5A6D3322}" type="slidenum">
              <a:rPr lang="en-US" smtClean="0"/>
              <a:t>21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F3AB10-F664-75CF-143A-BC2A19AB7B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895" y="221525"/>
            <a:ext cx="3467161" cy="5049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619902"/>
      </p:ext>
    </p:extLst>
  </p:cSld>
  <p:clrMapOvr>
    <a:masterClrMapping/>
  </p:clrMapOvr>
  <p:transition spd="slow">
    <p:wip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208E98-766B-94A6-BFF2-7534F78995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2746093"/>
            <a:ext cx="4344096" cy="1151965"/>
          </a:xfrm>
        </p:spPr>
        <p:txBody>
          <a:bodyPr>
            <a:normAutofit fontScale="90000"/>
          </a:bodyPr>
          <a:lstStyle/>
          <a:p>
            <a:r>
              <a:rPr lang="en-US" dirty="0"/>
              <a:t>Activity Diagram (Cancel Booking Request)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C37493-3AB4-0505-B563-15A355D997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6A4CF-DBDD-4A15-BAE3-F14E5A6D3322}" type="slidenum">
              <a:rPr lang="en-US" smtClean="0"/>
              <a:t>22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6593E7-4417-06F7-3CAB-F8CEF012D7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1860" y="289368"/>
            <a:ext cx="4744893" cy="5204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853352"/>
      </p:ext>
    </p:extLst>
  </p:cSld>
  <p:clrMapOvr>
    <a:masterClrMapping/>
  </p:clrMapOvr>
  <p:transition spd="slow">
    <p:wip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208E98-766B-94A6-BFF2-7534F78995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2746093"/>
            <a:ext cx="4344096" cy="1151965"/>
          </a:xfrm>
        </p:spPr>
        <p:txBody>
          <a:bodyPr>
            <a:normAutofit fontScale="90000"/>
          </a:bodyPr>
          <a:lstStyle/>
          <a:p>
            <a:r>
              <a:rPr lang="en-US" dirty="0"/>
              <a:t>Activity Diagram (Manage Booking Request)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C37493-3AB4-0505-B563-15A355D997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6A4CF-DBDD-4A15-BAE3-F14E5A6D3322}" type="slidenum">
              <a:rPr lang="en-US" smtClean="0"/>
              <a:t>23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CF043D-6752-4B42-3063-180CCF8C14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3898" y="328582"/>
            <a:ext cx="5223898" cy="4835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814841"/>
      </p:ext>
    </p:extLst>
  </p:cSld>
  <p:clrMapOvr>
    <a:masterClrMapping/>
  </p:clrMapOvr>
  <p:transition spd="slow">
    <p:wip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208E98-766B-94A6-BFF2-7534F78995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2746093"/>
            <a:ext cx="4344096" cy="1151965"/>
          </a:xfrm>
        </p:spPr>
        <p:txBody>
          <a:bodyPr>
            <a:normAutofit fontScale="90000"/>
          </a:bodyPr>
          <a:lstStyle/>
          <a:p>
            <a:r>
              <a:rPr lang="en-US" dirty="0"/>
              <a:t>Activity Diagram (Manage Rooms)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C37493-3AB4-0505-B563-15A355D997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6A4CF-DBDD-4A15-BAE3-F14E5A6D3322}" type="slidenum">
              <a:rPr lang="en-US" smtClean="0"/>
              <a:t>24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1FCD66-DDB9-58DE-E4BB-0C2FFC6AB3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7" r="2657"/>
          <a:stretch/>
        </p:blipFill>
        <p:spPr>
          <a:xfrm>
            <a:off x="5329811" y="1076613"/>
            <a:ext cx="5020627" cy="4308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124973"/>
      </p:ext>
    </p:extLst>
  </p:cSld>
  <p:clrMapOvr>
    <a:masterClrMapping/>
  </p:clrMapOvr>
  <p:transition spd="slow">
    <p:wip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208E98-766B-94A6-BFF2-7534F78995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2746093"/>
            <a:ext cx="4150360" cy="1151965"/>
          </a:xfrm>
        </p:spPr>
        <p:txBody>
          <a:bodyPr>
            <a:normAutofit fontScale="90000"/>
          </a:bodyPr>
          <a:lstStyle/>
          <a:p>
            <a:r>
              <a:rPr lang="en-US" dirty="0"/>
              <a:t>Activity Diagram (Manage Users)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C37493-3AB4-0505-B563-15A355D997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6A4CF-DBDD-4A15-BAE3-F14E5A6D3322}" type="slidenum">
              <a:rPr lang="en-US" smtClean="0"/>
              <a:t>25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86AF6F-3F65-D0B9-5AD2-DA85E6B87C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0071" y="1178560"/>
            <a:ext cx="5643029" cy="4030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042172"/>
      </p:ext>
    </p:extLst>
  </p:cSld>
  <p:clrMapOvr>
    <a:masterClrMapping/>
  </p:clrMapOvr>
  <p:transition spd="slow">
    <p:wip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C2EC9E-1B3B-A15D-4114-5ED8EBD35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2099" y="2714121"/>
            <a:ext cx="3920923" cy="1151965"/>
          </a:xfrm>
        </p:spPr>
        <p:txBody>
          <a:bodyPr>
            <a:normAutofit fontScale="90000"/>
          </a:bodyPr>
          <a:lstStyle/>
          <a:p>
            <a:r>
              <a:rPr lang="en-US" dirty="0"/>
              <a:t>Entity relationship diagram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E1F9EFE-2EFB-1C9A-DA50-14A719E8CF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9587" y="778640"/>
            <a:ext cx="6621683" cy="530071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6010CA-B41C-48F6-72D2-9534A68843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6A4CF-DBDD-4A15-BAE3-F14E5A6D332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159278"/>
      </p:ext>
    </p:extLst>
  </p:cSld>
  <p:clrMapOvr>
    <a:masterClrMapping/>
  </p:clrMapOvr>
  <p:transition spd="slow">
    <p:wip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AAB08C-5C9B-6FF8-C4F6-7518E7EC4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DFD (level 0)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000BE0E-CA69-C2F4-52CF-2C2F195339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8649" y="1837765"/>
            <a:ext cx="6091186" cy="374399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93589F-EF74-09B5-F746-98E8F520B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6A4CF-DBDD-4A15-BAE3-F14E5A6D332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933085"/>
      </p:ext>
    </p:extLst>
  </p:cSld>
  <p:clrMapOvr>
    <a:masterClrMapping/>
  </p:clrMapOvr>
  <p:transition spd="slow">
    <p:wip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2159D9-E452-846F-B8B8-C17778082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Dfd</a:t>
            </a:r>
            <a:r>
              <a:rPr lang="en-US" dirty="0"/>
              <a:t> (Level 1)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F41F378-B8E5-1757-6FA1-42ABF5B049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8467" y="1600662"/>
            <a:ext cx="7337308" cy="398990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8289F2-0218-69D2-C47A-6C881C27B5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6A4CF-DBDD-4A15-BAE3-F14E5A6D332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790567"/>
      </p:ext>
    </p:extLst>
  </p:cSld>
  <p:clrMapOvr>
    <a:masterClrMapping/>
  </p:clrMapOvr>
  <p:transition spd="slow">
    <p:wip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F75B16-A1D5-362A-1F85-883E01A707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Dfd</a:t>
            </a:r>
            <a:r>
              <a:rPr lang="en-US" dirty="0"/>
              <a:t> (level 2)  Authentication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ADFFA4F-5606-E217-BE7E-64F9C786D0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832616" y="1837765"/>
            <a:ext cx="6103251" cy="365261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FDC06B-55FF-E8D8-E8F9-27B0D922D7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6A4CF-DBDD-4A15-BAE3-F14E5A6D332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266214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70289C6-BDDD-135F-9DF0-15D7BC19F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A74D413-6178-FD77-E74A-800C4EEE2C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2">
            <a:normAutofit/>
          </a:bodyPr>
          <a:lstStyle/>
          <a:p>
            <a:pPr marL="342900" lvl="0" indent="-342900">
              <a:spcBef>
                <a:spcPts val="0"/>
              </a:spcBef>
              <a:buClr>
                <a:srgbClr val="C55A11"/>
              </a:buClr>
              <a:buSzPts val="2400"/>
              <a:buFont typeface="Arial"/>
              <a:buChar char="•"/>
            </a:pPr>
            <a:r>
              <a:rPr lang="en-US" sz="3200" cap="none" dirty="0">
                <a:solidFill>
                  <a:schemeClr val="dk1"/>
                </a:solidFill>
                <a:ea typeface="Times New Roman"/>
                <a:cs typeface="Times New Roman"/>
                <a:sym typeface="Times New Roman"/>
              </a:rPr>
              <a:t>Organization Overview</a:t>
            </a:r>
            <a:endParaRPr lang="en-US" sz="3200" cap="none" dirty="0"/>
          </a:p>
          <a:p>
            <a:pPr marL="342900" lvl="0" indent="-342900">
              <a:buClr>
                <a:srgbClr val="C55A11"/>
              </a:buClr>
              <a:buSzPts val="2400"/>
              <a:buFont typeface="Arial"/>
              <a:buChar char="•"/>
            </a:pPr>
            <a:r>
              <a:rPr lang="en-US" sz="3200" cap="none" dirty="0">
                <a:solidFill>
                  <a:schemeClr val="dk1"/>
                </a:solidFill>
                <a:ea typeface="Times New Roman"/>
                <a:cs typeface="Times New Roman"/>
                <a:sym typeface="Times New Roman"/>
              </a:rPr>
              <a:t>Project Overview</a:t>
            </a:r>
            <a:endParaRPr lang="en-US" sz="3200" cap="none" dirty="0"/>
          </a:p>
          <a:p>
            <a:pPr marL="342900" lvl="0" indent="-342900">
              <a:buClr>
                <a:srgbClr val="C55A11"/>
              </a:buClr>
              <a:buSzPts val="2400"/>
              <a:buFont typeface="Arial"/>
              <a:buChar char="•"/>
            </a:pPr>
            <a:r>
              <a:rPr lang="en-US" sz="3200" cap="none" dirty="0">
                <a:solidFill>
                  <a:schemeClr val="dk1"/>
                </a:solidFill>
                <a:ea typeface="Times New Roman"/>
                <a:cs typeface="Times New Roman"/>
                <a:sym typeface="Times New Roman"/>
              </a:rPr>
              <a:t>Requirement Engineering</a:t>
            </a:r>
            <a:endParaRPr lang="en-US" sz="3200" cap="none" dirty="0"/>
          </a:p>
          <a:p>
            <a:pPr marL="342900" lvl="0" indent="-342900">
              <a:buClr>
                <a:srgbClr val="C55A11"/>
              </a:buClr>
              <a:buSzPts val="2400"/>
              <a:buFont typeface="Arial"/>
              <a:buChar char="•"/>
            </a:pPr>
            <a:r>
              <a:rPr lang="en-US" sz="3200" cap="none" dirty="0">
                <a:solidFill>
                  <a:schemeClr val="dk1"/>
                </a:solidFill>
                <a:ea typeface="Times New Roman"/>
                <a:cs typeface="Times New Roman"/>
                <a:sym typeface="Times New Roman"/>
              </a:rPr>
              <a:t>System Planning</a:t>
            </a:r>
            <a:endParaRPr lang="en-US" sz="3200" cap="none" dirty="0"/>
          </a:p>
          <a:p>
            <a:pPr marL="342900" lvl="0" indent="-342900">
              <a:buClr>
                <a:srgbClr val="C55A11"/>
              </a:buClr>
              <a:buSzPts val="2400"/>
              <a:buFont typeface="Arial"/>
              <a:buChar char="•"/>
            </a:pPr>
            <a:r>
              <a:rPr lang="en-US" sz="3200" cap="none" dirty="0">
                <a:solidFill>
                  <a:schemeClr val="dk1"/>
                </a:solidFill>
                <a:ea typeface="Times New Roman"/>
                <a:cs typeface="Times New Roman"/>
                <a:sym typeface="Times New Roman"/>
              </a:rPr>
              <a:t>Project Cost Estimation</a:t>
            </a:r>
            <a:endParaRPr lang="en-US" sz="3200" cap="none" dirty="0"/>
          </a:p>
          <a:p>
            <a:pPr marL="342900" lvl="0" indent="-342900">
              <a:buClr>
                <a:srgbClr val="C55A11"/>
              </a:buClr>
              <a:buSzPts val="2400"/>
              <a:buFont typeface="Arial"/>
              <a:buChar char="•"/>
            </a:pPr>
            <a:r>
              <a:rPr lang="en-US" sz="3200" cap="none" dirty="0">
                <a:solidFill>
                  <a:schemeClr val="dk1"/>
                </a:solidFill>
                <a:ea typeface="Times New Roman"/>
                <a:cs typeface="Times New Roman"/>
                <a:sym typeface="Times New Roman"/>
              </a:rPr>
              <a:t>Analysis And Design</a:t>
            </a:r>
          </a:p>
          <a:p>
            <a:pPr marL="342900" lvl="0" indent="-342900">
              <a:buClr>
                <a:srgbClr val="C55A11"/>
              </a:buClr>
              <a:buSzPts val="2400"/>
              <a:buFont typeface="Arial"/>
              <a:buChar char="•"/>
            </a:pPr>
            <a:r>
              <a:rPr lang="en-US" sz="3200" dirty="0">
                <a:solidFill>
                  <a:schemeClr val="dk1"/>
                </a:solidFill>
                <a:cs typeface="Times New Roman"/>
                <a:sym typeface="Times New Roman"/>
              </a:rPr>
              <a:t>Risk Management</a:t>
            </a:r>
            <a:endParaRPr lang="en-US" sz="3200" cap="none" dirty="0"/>
          </a:p>
          <a:p>
            <a:pPr marL="342900" lvl="0" indent="-342900">
              <a:buClr>
                <a:srgbClr val="C55A11"/>
              </a:buClr>
              <a:buSzPts val="2400"/>
              <a:buFont typeface="Arial"/>
              <a:buChar char="•"/>
            </a:pPr>
            <a:r>
              <a:rPr lang="en-US" sz="3200" cap="none" dirty="0">
                <a:solidFill>
                  <a:schemeClr val="dk1"/>
                </a:solidFill>
                <a:ea typeface="Times New Roman"/>
                <a:cs typeface="Times New Roman"/>
                <a:sym typeface="Times New Roman"/>
              </a:rPr>
              <a:t>System Testing</a:t>
            </a:r>
            <a:endParaRPr lang="en-US" sz="3200" cap="none" dirty="0"/>
          </a:p>
          <a:p>
            <a:pPr marL="342900" lvl="0" indent="-342900">
              <a:buClr>
                <a:srgbClr val="C55A11"/>
              </a:buClr>
              <a:buSzPts val="2400"/>
              <a:buFont typeface="Arial"/>
              <a:buChar char="•"/>
            </a:pPr>
            <a:r>
              <a:rPr lang="en-US" sz="3200" cap="none" dirty="0">
                <a:solidFill>
                  <a:schemeClr val="dk1"/>
                </a:solidFill>
                <a:ea typeface="Times New Roman"/>
                <a:cs typeface="Times New Roman"/>
                <a:sym typeface="Times New Roman"/>
              </a:rPr>
              <a:t>Project Demonstration</a:t>
            </a:r>
            <a:endParaRPr lang="en-US" sz="3200" cap="none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40C5DCB-E99F-FF49-1588-7ECF982CC2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6A4CF-DBDD-4A15-BAE3-F14E5A6D332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548256"/>
      </p:ext>
    </p:extLst>
  </p:cSld>
  <p:clrMapOvr>
    <a:masterClrMapping/>
  </p:clrMapOvr>
  <p:transition spd="slow">
    <p:wip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F75B16-A1D5-362A-1F85-883E01A707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Dfd</a:t>
            </a:r>
            <a:r>
              <a:rPr lang="en-US" dirty="0"/>
              <a:t> (level 2)  room details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FDC06B-55FF-E8D8-E8F9-27B0D922D7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6A4CF-DBDD-4A15-BAE3-F14E5A6D3322}" type="slidenum">
              <a:rPr lang="en-US" smtClean="0"/>
              <a:t>30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6ADFF5B-4D08-E489-C3DB-49D9E8CCDA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5446" y="1837765"/>
            <a:ext cx="5455709" cy="371547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98803343"/>
      </p:ext>
    </p:extLst>
  </p:cSld>
  <p:clrMapOvr>
    <a:masterClrMapping/>
  </p:clrMapOvr>
  <p:transition spd="slow">
    <p:wip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ECC9A-35C8-020E-289D-2CF498C17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Dfd</a:t>
            </a:r>
            <a:r>
              <a:rPr lang="en-US" dirty="0"/>
              <a:t> (level 2)  booking request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B0578A-F9C4-B30E-2362-77693609A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6A4CF-DBDD-4A15-BAE3-F14E5A6D3322}" type="slidenum">
              <a:rPr lang="en-US" smtClean="0"/>
              <a:t>31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799C71-6216-1604-9552-82057BB6AB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4277" y="1837765"/>
            <a:ext cx="4739929" cy="363680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11330532"/>
      </p:ext>
    </p:extLst>
  </p:cSld>
  <p:clrMapOvr>
    <a:masterClrMapping/>
  </p:clrMapOvr>
  <p:transition spd="slow">
    <p:wip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0D049-7887-7342-6C34-ED8BA25DA6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Dfd</a:t>
            </a:r>
            <a:r>
              <a:rPr lang="en-US" dirty="0"/>
              <a:t> (level 2) booking details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0C6394-910A-2C50-D14E-3735CF48B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6A4CF-DBDD-4A15-BAE3-F14E5A6D3322}" type="slidenum">
              <a:rPr lang="en-US" smtClean="0"/>
              <a:t>32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C9FC32-A623-EAF6-819B-3B2E13999B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3085" y="1956121"/>
            <a:ext cx="4685829" cy="354185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01898237"/>
      </p:ext>
    </p:extLst>
  </p:cSld>
  <p:clrMapOvr>
    <a:masterClrMapping/>
  </p:clrMapOvr>
  <p:transition spd="slow">
    <p:wip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0D049-7887-7342-6C34-ED8BA25DA6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Dfd</a:t>
            </a:r>
            <a:r>
              <a:rPr lang="en-US" dirty="0"/>
              <a:t> (level 2) Manage rooms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0C6394-910A-2C50-D14E-3735CF48B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6A4CF-DBDD-4A15-BAE3-F14E5A6D3322}" type="slidenum">
              <a:rPr lang="en-US" smtClean="0"/>
              <a:t>33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E0812EA-64BF-ADC2-9149-CB1894B3A9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7990" y="2076304"/>
            <a:ext cx="5558685" cy="344481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4857459"/>
      </p:ext>
    </p:extLst>
  </p:cSld>
  <p:clrMapOvr>
    <a:masterClrMapping/>
  </p:clrMapOvr>
  <p:transition spd="slow">
    <p:wip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0D049-7887-7342-6C34-ED8BA25DA6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Dfd</a:t>
            </a:r>
            <a:r>
              <a:rPr lang="en-US" dirty="0"/>
              <a:t> (level 2) Manage users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0C6394-910A-2C50-D14E-3735CF48B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6A4CF-DBDD-4A15-BAE3-F14E5A6D3322}" type="slidenum">
              <a:rPr lang="en-US" smtClean="0"/>
              <a:t>34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BDA56F-13CE-1218-6E98-9FEBC7C640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8440" y="2053155"/>
            <a:ext cx="5577361" cy="345639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31269720"/>
      </p:ext>
    </p:extLst>
  </p:cSld>
  <p:clrMapOvr>
    <a:masterClrMapping/>
  </p:clrMapOvr>
  <p:transition spd="slow">
    <p:wip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62BADE-F7DC-89D4-3319-43730EABB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FCD7AA-DFE7-B6CB-9318-BA918D5FF2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1144A4-6F61-BB09-A408-B41767CA13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6A4CF-DBDD-4A15-BAE3-F14E5A6D332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488643"/>
      </p:ext>
    </p:extLst>
  </p:cSld>
  <p:clrMapOvr>
    <a:masterClrMapping/>
  </p:clrMapOvr>
  <p:transition spd="slow">
    <p:wip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E926327-54FA-3818-4DDF-04FAA5D2A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Point Estimation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822B557B-2A61-CA1D-11DE-E76677B6AE7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11428026"/>
              </p:ext>
            </p:extLst>
          </p:nvPr>
        </p:nvGraphicFramePr>
        <p:xfrm>
          <a:off x="838200" y="1886869"/>
          <a:ext cx="10515600" cy="402628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752600">
                  <a:extLst>
                    <a:ext uri="{9D8B030D-6E8A-4147-A177-3AD203B41FA5}">
                      <a16:colId xmlns:a16="http://schemas.microsoft.com/office/drawing/2014/main" val="3764493847"/>
                    </a:ext>
                  </a:extLst>
                </a:gridCol>
                <a:gridCol w="2420471">
                  <a:extLst>
                    <a:ext uri="{9D8B030D-6E8A-4147-A177-3AD203B41FA5}">
                      <a16:colId xmlns:a16="http://schemas.microsoft.com/office/drawing/2014/main" val="1975457068"/>
                    </a:ext>
                  </a:extLst>
                </a:gridCol>
                <a:gridCol w="1084729">
                  <a:extLst>
                    <a:ext uri="{9D8B030D-6E8A-4147-A177-3AD203B41FA5}">
                      <a16:colId xmlns:a16="http://schemas.microsoft.com/office/drawing/2014/main" val="102484358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588947323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3133383268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6871803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</a:rPr>
                        <a:t>Component</a:t>
                      </a:r>
                      <a:endParaRPr lang="en-US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</a:rPr>
                        <a:t>Description</a:t>
                      </a:r>
                      <a:endParaRPr lang="en-US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</a:rPr>
                        <a:t>Count</a:t>
                      </a:r>
                      <a:endParaRPr lang="en-US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</a:rPr>
                        <a:t>Complexity</a:t>
                      </a:r>
                      <a:endParaRPr lang="en-US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</a:rPr>
                        <a:t>FP Weight</a:t>
                      </a:r>
                      <a:endParaRPr lang="en-US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</a:rPr>
                        <a:t>Total FP</a:t>
                      </a:r>
                      <a:endParaRPr lang="en-US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215692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</a:rPr>
                        <a:t>External Inputs (EI)</a:t>
                      </a:r>
                      <a:endParaRPr lang="en-US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</a:rPr>
                        <a:t>Inputs that provide data into the system, usually through forms.</a:t>
                      </a:r>
                      <a:endParaRPr lang="en-US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sz="1400">
                        <a:effectLst/>
                        <a:latin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sz="1400">
                        <a:effectLst/>
                        <a:latin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sz="1400">
                        <a:effectLst/>
                        <a:latin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sz="1400">
                        <a:effectLst/>
                        <a:latin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593655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</a:rPr>
                        <a:t>Registration Form</a:t>
                      </a:r>
                      <a:endParaRPr lang="en-US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</a:rPr>
                        <a:t>Allows new users to register by providing personal details.</a:t>
                      </a:r>
                      <a:endParaRPr lang="en-US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</a:rPr>
                        <a:t>1</a:t>
                      </a:r>
                      <a:endParaRPr lang="en-US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</a:rPr>
                        <a:t>Average</a:t>
                      </a:r>
                      <a:endParaRPr lang="en-US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</a:rPr>
                        <a:t>4</a:t>
                      </a:r>
                      <a:endParaRPr lang="en-US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</a:rPr>
                        <a:t>4</a:t>
                      </a:r>
                      <a:endParaRPr lang="en-US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751184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</a:rPr>
                        <a:t>Login Form</a:t>
                      </a:r>
                      <a:endParaRPr lang="en-US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</a:rPr>
                        <a:t>Enables existing users and admins to access their accounts.</a:t>
                      </a:r>
                      <a:endParaRPr lang="en-US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</a:rPr>
                        <a:t>1</a:t>
                      </a:r>
                      <a:endParaRPr lang="en-US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</a:rPr>
                        <a:t>Low</a:t>
                      </a:r>
                      <a:endParaRPr lang="en-US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</a:rPr>
                        <a:t>3</a:t>
                      </a:r>
                      <a:endParaRPr lang="en-US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</a:rPr>
                        <a:t>3</a:t>
                      </a:r>
                      <a:endParaRPr lang="en-US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254867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</a:rPr>
                        <a:t>Booking Information Form</a:t>
                      </a:r>
                      <a:endParaRPr lang="en-US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</a:rPr>
                        <a:t>Users provide detailed booking data including dates, guests, etc.</a:t>
                      </a:r>
                      <a:endParaRPr lang="en-US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</a:rPr>
                        <a:t>1</a:t>
                      </a:r>
                      <a:endParaRPr lang="en-US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</a:rPr>
                        <a:t>High</a:t>
                      </a:r>
                      <a:endParaRPr lang="en-US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</a:rPr>
                        <a:t>6</a:t>
                      </a:r>
                      <a:endParaRPr lang="en-US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</a:rPr>
                        <a:t>6</a:t>
                      </a:r>
                      <a:endParaRPr lang="en-US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453978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</a:rPr>
                        <a:t>Billing Information Form</a:t>
                      </a:r>
                      <a:endParaRPr lang="en-US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</a:rPr>
                        <a:t>Users input payment information to finalize their booking.</a:t>
                      </a:r>
                      <a:endParaRPr lang="en-US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</a:rPr>
                        <a:t>1</a:t>
                      </a:r>
                      <a:endParaRPr lang="en-US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</a:rPr>
                        <a:t>Average</a:t>
                      </a:r>
                      <a:endParaRPr lang="en-US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</a:rPr>
                        <a:t>4</a:t>
                      </a:r>
                      <a:endParaRPr lang="en-US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</a:rPr>
                        <a:t>4</a:t>
                      </a:r>
                      <a:endParaRPr lang="en-US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979323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</a:rPr>
                        <a:t>Contact Form</a:t>
                      </a:r>
                      <a:endParaRPr lang="en-US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</a:rPr>
                        <a:t>Allows users to send inquiries directly to the hotel administration.</a:t>
                      </a:r>
                      <a:endParaRPr lang="en-US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</a:rPr>
                        <a:t>1</a:t>
                      </a:r>
                      <a:endParaRPr lang="en-US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</a:rPr>
                        <a:t>Average</a:t>
                      </a:r>
                      <a:endParaRPr lang="en-US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</a:rPr>
                        <a:t>4</a:t>
                      </a:r>
                      <a:endParaRPr lang="en-US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</a:rPr>
                        <a:t>4</a:t>
                      </a:r>
                      <a:endParaRPr lang="en-US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0725692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</a:rPr>
                        <a:t>Admin Room Management</a:t>
                      </a:r>
                      <a:endParaRPr lang="en-US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</a:rPr>
                        <a:t>Admin inputs for adding or updating room details, pricing, and status.</a:t>
                      </a:r>
                      <a:endParaRPr lang="en-US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</a:rPr>
                        <a:t>1</a:t>
                      </a:r>
                      <a:endParaRPr lang="en-US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</a:rPr>
                        <a:t>High</a:t>
                      </a:r>
                      <a:endParaRPr lang="en-US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</a:rPr>
                        <a:t>6</a:t>
                      </a:r>
                      <a:endParaRPr lang="en-US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dirty="0">
                          <a:effectLst/>
                        </a:rPr>
                        <a:t>6</a:t>
                      </a:r>
                      <a:endParaRPr lang="en-US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35331308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F1F096-433B-A861-2608-32FCED18E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6A4CF-DBDD-4A15-BAE3-F14E5A6D332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811143"/>
      </p:ext>
    </p:extLst>
  </p:cSld>
  <p:clrMapOvr>
    <a:masterClrMapping/>
  </p:clrMapOvr>
  <p:transition spd="slow">
    <p:wip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085B1B-56B3-DB06-3294-7E8D22E6E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Point Estimation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CDB2144E-4380-BC79-3021-9D483432574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7228291"/>
              </p:ext>
            </p:extLst>
          </p:nvPr>
        </p:nvGraphicFramePr>
        <p:xfrm>
          <a:off x="1048871" y="1798732"/>
          <a:ext cx="10119001" cy="492860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113666">
                  <a:extLst>
                    <a:ext uri="{9D8B030D-6E8A-4147-A177-3AD203B41FA5}">
                      <a16:colId xmlns:a16="http://schemas.microsoft.com/office/drawing/2014/main" val="2433654785"/>
                    </a:ext>
                  </a:extLst>
                </a:gridCol>
                <a:gridCol w="2395581">
                  <a:extLst>
                    <a:ext uri="{9D8B030D-6E8A-4147-A177-3AD203B41FA5}">
                      <a16:colId xmlns:a16="http://schemas.microsoft.com/office/drawing/2014/main" val="2652784789"/>
                    </a:ext>
                  </a:extLst>
                </a:gridCol>
                <a:gridCol w="1028937">
                  <a:extLst>
                    <a:ext uri="{9D8B030D-6E8A-4147-A177-3AD203B41FA5}">
                      <a16:colId xmlns:a16="http://schemas.microsoft.com/office/drawing/2014/main" val="1305825482"/>
                    </a:ext>
                  </a:extLst>
                </a:gridCol>
                <a:gridCol w="1526939">
                  <a:extLst>
                    <a:ext uri="{9D8B030D-6E8A-4147-A177-3AD203B41FA5}">
                      <a16:colId xmlns:a16="http://schemas.microsoft.com/office/drawing/2014/main" val="293201620"/>
                    </a:ext>
                  </a:extLst>
                </a:gridCol>
                <a:gridCol w="1526939">
                  <a:extLst>
                    <a:ext uri="{9D8B030D-6E8A-4147-A177-3AD203B41FA5}">
                      <a16:colId xmlns:a16="http://schemas.microsoft.com/office/drawing/2014/main" val="4077121932"/>
                    </a:ext>
                  </a:extLst>
                </a:gridCol>
                <a:gridCol w="1526939">
                  <a:extLst>
                    <a:ext uri="{9D8B030D-6E8A-4147-A177-3AD203B41FA5}">
                      <a16:colId xmlns:a16="http://schemas.microsoft.com/office/drawing/2014/main" val="2755627634"/>
                    </a:ext>
                  </a:extLst>
                </a:gridCol>
              </a:tblGrid>
              <a:tr h="50317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dirty="0">
                          <a:effectLst/>
                        </a:rPr>
                        <a:t>Receptionist Check-In Form</a:t>
                      </a:r>
                      <a:endParaRPr lang="en-US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59750" marR="5975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</a:rPr>
                        <a:t>Allows receptionists to manage check-ins and check-outs.</a:t>
                      </a:r>
                      <a:endParaRPr lang="en-US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59750" marR="5975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</a:rPr>
                        <a:t>1</a:t>
                      </a:r>
                      <a:endParaRPr lang="en-US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59750" marR="5975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</a:rPr>
                        <a:t>High</a:t>
                      </a:r>
                      <a:endParaRPr lang="en-US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59750" marR="5975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</a:rPr>
                        <a:t>6</a:t>
                      </a:r>
                      <a:endParaRPr lang="en-US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59750" marR="5975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</a:rPr>
                        <a:t>6</a:t>
                      </a:r>
                      <a:endParaRPr lang="en-US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59750" marR="59750" marT="0" marB="0"/>
                </a:tc>
                <a:extLst>
                  <a:ext uri="{0D108BD9-81ED-4DB2-BD59-A6C34878D82A}">
                    <a16:rowId xmlns:a16="http://schemas.microsoft.com/office/drawing/2014/main" val="2176920273"/>
                  </a:ext>
                </a:extLst>
              </a:tr>
              <a:tr h="50317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dirty="0">
                          <a:effectLst/>
                        </a:rPr>
                        <a:t>External Outputs (EO)</a:t>
                      </a:r>
                      <a:endParaRPr lang="en-US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59750" marR="5975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dirty="0">
                          <a:effectLst/>
                        </a:rPr>
                        <a:t>Outputs generated by the system, providing essential information.</a:t>
                      </a:r>
                      <a:endParaRPr lang="en-US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59750" marR="59750" marT="0" marB="0"/>
                </a:tc>
                <a:tc>
                  <a:txBody>
                    <a:bodyPr/>
                    <a:lstStyle/>
                    <a:p>
                      <a:endParaRPr lang="en-US" sz="1400" dirty="0">
                        <a:effectLst/>
                        <a:latin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59750" marR="59750" marT="0" marB="0"/>
                </a:tc>
                <a:tc>
                  <a:txBody>
                    <a:bodyPr/>
                    <a:lstStyle/>
                    <a:p>
                      <a:endParaRPr lang="en-US" sz="1400">
                        <a:effectLst/>
                        <a:latin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59750" marR="59750" marT="0" marB="0"/>
                </a:tc>
                <a:tc>
                  <a:txBody>
                    <a:bodyPr/>
                    <a:lstStyle/>
                    <a:p>
                      <a:endParaRPr lang="en-US" sz="1400" dirty="0">
                        <a:effectLst/>
                        <a:latin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59750" marR="59750" marT="0" marB="0"/>
                </a:tc>
                <a:tc>
                  <a:txBody>
                    <a:bodyPr/>
                    <a:lstStyle/>
                    <a:p>
                      <a:endParaRPr lang="en-US" sz="1400" dirty="0">
                        <a:effectLst/>
                        <a:latin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59750" marR="59750" marT="0" marB="0"/>
                </a:tc>
                <a:extLst>
                  <a:ext uri="{0D108BD9-81ED-4DB2-BD59-A6C34878D82A}">
                    <a16:rowId xmlns:a16="http://schemas.microsoft.com/office/drawing/2014/main" val="1202532075"/>
                  </a:ext>
                </a:extLst>
              </a:tr>
              <a:tr h="50317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</a:rPr>
                        <a:t>Booking Confirmation</a:t>
                      </a:r>
                      <a:endParaRPr lang="en-US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59750" marR="5975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</a:rPr>
                        <a:t>Displays booking confirmation after the booking process.</a:t>
                      </a:r>
                      <a:endParaRPr lang="en-US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59750" marR="5975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</a:rPr>
                        <a:t>1</a:t>
                      </a:r>
                      <a:endParaRPr lang="en-US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59750" marR="5975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</a:rPr>
                        <a:t>Average</a:t>
                      </a:r>
                      <a:endParaRPr lang="en-US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59750" marR="5975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</a:rPr>
                        <a:t>5</a:t>
                      </a:r>
                      <a:endParaRPr lang="en-US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59750" marR="5975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</a:rPr>
                        <a:t>5</a:t>
                      </a:r>
                      <a:endParaRPr lang="en-US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59750" marR="59750" marT="0" marB="0"/>
                </a:tc>
                <a:extLst>
                  <a:ext uri="{0D108BD9-81ED-4DB2-BD59-A6C34878D82A}">
                    <a16:rowId xmlns:a16="http://schemas.microsoft.com/office/drawing/2014/main" val="628856862"/>
                  </a:ext>
                </a:extLst>
              </a:tr>
              <a:tr h="50317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</a:rPr>
                        <a:t>Payment Receipt</a:t>
                      </a:r>
                      <a:endParaRPr lang="en-US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59750" marR="5975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</a:rPr>
                        <a:t>Generated receipt of payment for the user’s records.</a:t>
                      </a:r>
                      <a:endParaRPr lang="en-US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59750" marR="5975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</a:rPr>
                        <a:t>1</a:t>
                      </a:r>
                      <a:endParaRPr lang="en-US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59750" marR="5975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</a:rPr>
                        <a:t>Average</a:t>
                      </a:r>
                      <a:endParaRPr lang="en-US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59750" marR="5975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</a:rPr>
                        <a:t>5</a:t>
                      </a:r>
                      <a:endParaRPr lang="en-US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59750" marR="5975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</a:rPr>
                        <a:t>5</a:t>
                      </a:r>
                      <a:endParaRPr lang="en-US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59750" marR="59750" marT="0" marB="0"/>
                </a:tc>
                <a:extLst>
                  <a:ext uri="{0D108BD9-81ED-4DB2-BD59-A6C34878D82A}">
                    <a16:rowId xmlns:a16="http://schemas.microsoft.com/office/drawing/2014/main" val="471027310"/>
                  </a:ext>
                </a:extLst>
              </a:tr>
              <a:tr h="50317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</a:rPr>
                        <a:t>Admin Reports</a:t>
                      </a:r>
                      <a:endParaRPr lang="en-US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59750" marR="5975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</a:rPr>
                        <a:t>Reports on bookings, room availability, and occupancy rates.</a:t>
                      </a:r>
                      <a:endParaRPr lang="en-US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59750" marR="5975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</a:rPr>
                        <a:t>1</a:t>
                      </a:r>
                      <a:endParaRPr lang="en-US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59750" marR="5975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</a:rPr>
                        <a:t>High</a:t>
                      </a:r>
                      <a:endParaRPr lang="en-US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59750" marR="5975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</a:rPr>
                        <a:t>7</a:t>
                      </a:r>
                      <a:endParaRPr lang="en-US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59750" marR="5975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</a:rPr>
                        <a:t>7</a:t>
                      </a:r>
                      <a:endParaRPr lang="en-US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59750" marR="59750" marT="0" marB="0"/>
                </a:tc>
                <a:extLst>
                  <a:ext uri="{0D108BD9-81ED-4DB2-BD59-A6C34878D82A}">
                    <a16:rowId xmlns:a16="http://schemas.microsoft.com/office/drawing/2014/main" val="860189912"/>
                  </a:ext>
                </a:extLst>
              </a:tr>
              <a:tr h="50317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</a:rPr>
                        <a:t>User Profile Output</a:t>
                      </a:r>
                      <a:endParaRPr lang="en-US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59750" marR="5975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</a:rPr>
                        <a:t>Displays user information and booking history on the profile page.</a:t>
                      </a:r>
                      <a:endParaRPr lang="en-US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59750" marR="5975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</a:rPr>
                        <a:t>1</a:t>
                      </a:r>
                      <a:endParaRPr lang="en-US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59750" marR="5975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</a:rPr>
                        <a:t>Average</a:t>
                      </a:r>
                      <a:endParaRPr lang="en-US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59750" marR="5975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</a:rPr>
                        <a:t>5</a:t>
                      </a:r>
                      <a:endParaRPr lang="en-US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59750" marR="5975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</a:rPr>
                        <a:t>5</a:t>
                      </a:r>
                      <a:endParaRPr lang="en-US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59750" marR="59750" marT="0" marB="0"/>
                </a:tc>
                <a:extLst>
                  <a:ext uri="{0D108BD9-81ED-4DB2-BD59-A6C34878D82A}">
                    <a16:rowId xmlns:a16="http://schemas.microsoft.com/office/drawing/2014/main" val="1197457949"/>
                  </a:ext>
                </a:extLst>
              </a:tr>
              <a:tr h="50317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</a:rPr>
                        <a:t>Booking Status Update</a:t>
                      </a:r>
                      <a:endParaRPr lang="en-US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59750" marR="5975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</a:rPr>
                        <a:t>Provides users and admins with booking status notifications.</a:t>
                      </a:r>
                      <a:endParaRPr lang="en-US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59750" marR="5975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</a:rPr>
                        <a:t>1</a:t>
                      </a:r>
                      <a:endParaRPr lang="en-US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59750" marR="5975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</a:rPr>
                        <a:t>Low</a:t>
                      </a:r>
                      <a:endParaRPr lang="en-US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59750" marR="5975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</a:rPr>
                        <a:t>4</a:t>
                      </a:r>
                      <a:endParaRPr lang="en-US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59750" marR="5975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</a:rPr>
                        <a:t>4</a:t>
                      </a:r>
                      <a:endParaRPr lang="en-US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59750" marR="59750" marT="0" marB="0"/>
                </a:tc>
                <a:extLst>
                  <a:ext uri="{0D108BD9-81ED-4DB2-BD59-A6C34878D82A}">
                    <a16:rowId xmlns:a16="http://schemas.microsoft.com/office/drawing/2014/main" val="3874477934"/>
                  </a:ext>
                </a:extLst>
              </a:tr>
              <a:tr h="50317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</a:rPr>
                        <a:t>Room Availability Alerts</a:t>
                      </a:r>
                      <a:endParaRPr lang="en-US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59750" marR="5975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</a:rPr>
                        <a:t>Notifications for users on room availability changes.</a:t>
                      </a:r>
                      <a:endParaRPr lang="en-US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59750" marR="5975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</a:rPr>
                        <a:t>1</a:t>
                      </a:r>
                      <a:endParaRPr lang="en-US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59750" marR="5975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</a:rPr>
                        <a:t>Low</a:t>
                      </a:r>
                      <a:endParaRPr lang="en-US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59750" marR="5975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</a:rPr>
                        <a:t>4</a:t>
                      </a:r>
                      <a:endParaRPr lang="en-US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59750" marR="5975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</a:rPr>
                        <a:t>4</a:t>
                      </a:r>
                      <a:endParaRPr lang="en-US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59750" marR="59750" marT="0" marB="0"/>
                </a:tc>
                <a:extLst>
                  <a:ext uri="{0D108BD9-81ED-4DB2-BD59-A6C34878D82A}">
                    <a16:rowId xmlns:a16="http://schemas.microsoft.com/office/drawing/2014/main" val="1303340553"/>
                  </a:ext>
                </a:extLst>
              </a:tr>
              <a:tr h="16298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</a:rPr>
                        <a:t>Subtotal EO</a:t>
                      </a:r>
                      <a:endParaRPr lang="en-US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59750" marR="59750" marT="0" marB="0"/>
                </a:tc>
                <a:tc>
                  <a:txBody>
                    <a:bodyPr/>
                    <a:lstStyle/>
                    <a:p>
                      <a:endParaRPr lang="en-US" sz="1400">
                        <a:effectLst/>
                        <a:latin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59750" marR="5975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</a:rPr>
                        <a:t>6</a:t>
                      </a:r>
                      <a:endParaRPr lang="en-US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59750" marR="59750" marT="0" marB="0"/>
                </a:tc>
                <a:tc>
                  <a:txBody>
                    <a:bodyPr/>
                    <a:lstStyle/>
                    <a:p>
                      <a:endParaRPr lang="en-US" sz="1400">
                        <a:effectLst/>
                        <a:latin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59750" marR="59750" marT="0" marB="0"/>
                </a:tc>
                <a:tc>
                  <a:txBody>
                    <a:bodyPr/>
                    <a:lstStyle/>
                    <a:p>
                      <a:endParaRPr lang="en-US" sz="1400">
                        <a:effectLst/>
                        <a:latin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59750" marR="5975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dirty="0">
                          <a:effectLst/>
                        </a:rPr>
                        <a:t>30</a:t>
                      </a:r>
                      <a:endParaRPr lang="en-US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59750" marR="59750" marT="0" marB="0"/>
                </a:tc>
                <a:extLst>
                  <a:ext uri="{0D108BD9-81ED-4DB2-BD59-A6C34878D82A}">
                    <a16:rowId xmlns:a16="http://schemas.microsoft.com/office/drawing/2014/main" val="93517133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99A04-2FA9-6AF2-2716-6572ED8EF3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6A4CF-DBDD-4A15-BAE3-F14E5A6D332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5634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093D87-7BCE-F38F-8284-3E0FBE8EB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Point Estimation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3DAA1FCE-563D-364D-9112-286E80766EB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69621746"/>
              </p:ext>
            </p:extLst>
          </p:nvPr>
        </p:nvGraphicFramePr>
        <p:xfrm>
          <a:off x="838200" y="2175159"/>
          <a:ext cx="10515600" cy="403663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752600">
                  <a:extLst>
                    <a:ext uri="{9D8B030D-6E8A-4147-A177-3AD203B41FA5}">
                      <a16:colId xmlns:a16="http://schemas.microsoft.com/office/drawing/2014/main" val="2729951164"/>
                    </a:ext>
                  </a:extLst>
                </a:gridCol>
                <a:gridCol w="2232212">
                  <a:extLst>
                    <a:ext uri="{9D8B030D-6E8A-4147-A177-3AD203B41FA5}">
                      <a16:colId xmlns:a16="http://schemas.microsoft.com/office/drawing/2014/main" val="12372685"/>
                    </a:ext>
                  </a:extLst>
                </a:gridCol>
                <a:gridCol w="1272988">
                  <a:extLst>
                    <a:ext uri="{9D8B030D-6E8A-4147-A177-3AD203B41FA5}">
                      <a16:colId xmlns:a16="http://schemas.microsoft.com/office/drawing/2014/main" val="2183612034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4118677387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286636716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57084386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</a:rPr>
                        <a:t>External Inquiries (EQ)</a:t>
                      </a:r>
                      <a:endParaRPr lang="en-US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dirty="0">
                          <a:effectLst/>
                        </a:rPr>
                        <a:t>Input-output combinations that provide quick results to user actions.</a:t>
                      </a:r>
                      <a:endParaRPr lang="en-US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sz="1400">
                        <a:effectLst/>
                        <a:latin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sz="1400">
                        <a:effectLst/>
                        <a:latin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sz="1400">
                        <a:effectLst/>
                        <a:latin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sz="1400">
                        <a:effectLst/>
                        <a:latin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858134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</a:rPr>
                        <a:t>Room Search</a:t>
                      </a:r>
                      <a:endParaRPr lang="en-US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</a:rPr>
                        <a:t>Search functionality for users to find rooms based on criteria.</a:t>
                      </a:r>
                      <a:endParaRPr lang="en-US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</a:rPr>
                        <a:t>1</a:t>
                      </a:r>
                      <a:endParaRPr lang="en-US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</a:rPr>
                        <a:t>Average</a:t>
                      </a:r>
                      <a:endParaRPr lang="en-US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</a:rPr>
                        <a:t>4</a:t>
                      </a:r>
                      <a:endParaRPr lang="en-US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</a:rPr>
                        <a:t>4</a:t>
                      </a:r>
                      <a:endParaRPr lang="en-US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2664569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</a:rPr>
                        <a:t>Filter Options</a:t>
                      </a:r>
                      <a:endParaRPr lang="en-US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</a:rPr>
                        <a:t>Allows users to filter rooms based on price, amenities, and more.</a:t>
                      </a:r>
                      <a:endParaRPr lang="en-US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</a:rPr>
                        <a:t>1</a:t>
                      </a:r>
                      <a:endParaRPr lang="en-US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</a:rPr>
                        <a:t>Low</a:t>
                      </a:r>
                      <a:endParaRPr lang="en-US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</a:rPr>
                        <a:t>3</a:t>
                      </a:r>
                      <a:endParaRPr lang="en-US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</a:rPr>
                        <a:t>3</a:t>
                      </a:r>
                      <a:endParaRPr lang="en-US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218671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</a:rPr>
                        <a:t>Booking Inquiry</a:t>
                      </a:r>
                      <a:endParaRPr lang="en-US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</a:rPr>
                        <a:t>Users can check booking status or details directly.</a:t>
                      </a:r>
                      <a:endParaRPr lang="en-US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</a:rPr>
                        <a:t>1</a:t>
                      </a:r>
                      <a:endParaRPr lang="en-US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</a:rPr>
                        <a:t>Average</a:t>
                      </a:r>
                      <a:endParaRPr lang="en-US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</a:rPr>
                        <a:t>4</a:t>
                      </a:r>
                      <a:endParaRPr lang="en-US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</a:rPr>
                        <a:t>4</a:t>
                      </a:r>
                      <a:endParaRPr lang="en-US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84393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</a:rPr>
                        <a:t>Admin Inquiry for Reports</a:t>
                      </a:r>
                      <a:endParaRPr lang="en-US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</a:rPr>
                        <a:t>Admins inquire for specific reports based on dates or criteria.</a:t>
                      </a:r>
                      <a:endParaRPr lang="en-US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</a:rPr>
                        <a:t>1</a:t>
                      </a:r>
                      <a:endParaRPr lang="en-US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</a:rPr>
                        <a:t>High</a:t>
                      </a:r>
                      <a:endParaRPr lang="en-US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</a:rPr>
                        <a:t>6</a:t>
                      </a:r>
                      <a:endParaRPr lang="en-US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</a:rPr>
                        <a:t>6</a:t>
                      </a:r>
                      <a:endParaRPr lang="en-US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11231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</a:rPr>
                        <a:t>Payment Inquiry</a:t>
                      </a:r>
                      <a:endParaRPr lang="en-US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</a:rPr>
                        <a:t>Allows users to check transaction status or payment history.</a:t>
                      </a:r>
                      <a:endParaRPr lang="en-US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</a:rPr>
                        <a:t>1</a:t>
                      </a:r>
                      <a:endParaRPr lang="en-US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</a:rPr>
                        <a:t>Low</a:t>
                      </a:r>
                      <a:endParaRPr lang="en-US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</a:rPr>
                        <a:t>3</a:t>
                      </a:r>
                      <a:endParaRPr lang="en-US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</a:rPr>
                        <a:t>3</a:t>
                      </a:r>
                      <a:endParaRPr lang="en-US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579030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</a:rPr>
                        <a:t>Subtotal EQ</a:t>
                      </a:r>
                      <a:endParaRPr lang="en-US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sz="1400">
                        <a:effectLst/>
                        <a:latin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</a:rPr>
                        <a:t>5</a:t>
                      </a:r>
                      <a:endParaRPr lang="en-US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sz="1400">
                        <a:effectLst/>
                        <a:latin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sz="1400">
                        <a:effectLst/>
                        <a:latin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dirty="0">
                          <a:effectLst/>
                        </a:rPr>
                        <a:t>20</a:t>
                      </a:r>
                      <a:endParaRPr lang="en-US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69534059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15FD8B-C85F-8BC7-F49C-C815D3D933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6A4CF-DBDD-4A15-BAE3-F14E5A6D3322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07058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6334F-8281-DA46-1D71-6AFF07D151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Point Estimation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15F26144-EE34-5978-68BB-714084A4710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59491103"/>
              </p:ext>
            </p:extLst>
          </p:nvPr>
        </p:nvGraphicFramePr>
        <p:xfrm>
          <a:off x="838200" y="2077306"/>
          <a:ext cx="10515600" cy="380835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752600">
                  <a:extLst>
                    <a:ext uri="{9D8B030D-6E8A-4147-A177-3AD203B41FA5}">
                      <a16:colId xmlns:a16="http://schemas.microsoft.com/office/drawing/2014/main" val="1072557053"/>
                    </a:ext>
                  </a:extLst>
                </a:gridCol>
                <a:gridCol w="2294965">
                  <a:extLst>
                    <a:ext uri="{9D8B030D-6E8A-4147-A177-3AD203B41FA5}">
                      <a16:colId xmlns:a16="http://schemas.microsoft.com/office/drawing/2014/main" val="1890264996"/>
                    </a:ext>
                  </a:extLst>
                </a:gridCol>
                <a:gridCol w="1210235">
                  <a:extLst>
                    <a:ext uri="{9D8B030D-6E8A-4147-A177-3AD203B41FA5}">
                      <a16:colId xmlns:a16="http://schemas.microsoft.com/office/drawing/2014/main" val="3093850956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3974007782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370205122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326014966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</a:rPr>
                        <a:t>Internal Logical Files (ILF)</a:t>
                      </a:r>
                      <a:endParaRPr lang="en-US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</a:rPr>
                        <a:t>Files that are maintained internally by the system.</a:t>
                      </a:r>
                      <a:endParaRPr lang="en-US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sz="1400">
                        <a:effectLst/>
                        <a:latin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sz="1400">
                        <a:effectLst/>
                        <a:latin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sz="1400">
                        <a:effectLst/>
                        <a:latin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sz="1400">
                        <a:effectLst/>
                        <a:latin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499291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</a:rPr>
                        <a:t>User Database</a:t>
                      </a:r>
                      <a:endParaRPr lang="en-US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dirty="0">
                          <a:effectLst/>
                        </a:rPr>
                        <a:t>Stores all registered user data, including bookings and history.</a:t>
                      </a:r>
                      <a:endParaRPr lang="en-US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</a:rPr>
                        <a:t>1</a:t>
                      </a:r>
                      <a:endParaRPr lang="en-US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</a:rPr>
                        <a:t>High</a:t>
                      </a:r>
                      <a:endParaRPr lang="en-US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</a:rPr>
                        <a:t>7</a:t>
                      </a:r>
                      <a:endParaRPr lang="en-US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</a:rPr>
                        <a:t>7</a:t>
                      </a:r>
                      <a:endParaRPr lang="en-US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070633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</a:rPr>
                        <a:t>Room Database</a:t>
                      </a:r>
                      <a:endParaRPr lang="en-US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</a:rPr>
                        <a:t>Detailed room information, including descriptions, prices, and status.</a:t>
                      </a:r>
                      <a:endParaRPr lang="en-US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</a:rPr>
                        <a:t>1</a:t>
                      </a:r>
                      <a:endParaRPr lang="en-US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</a:rPr>
                        <a:t>High</a:t>
                      </a:r>
                      <a:endParaRPr lang="en-US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</a:rPr>
                        <a:t>7</a:t>
                      </a:r>
                      <a:endParaRPr lang="en-US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</a:rPr>
                        <a:t>7</a:t>
                      </a:r>
                      <a:endParaRPr lang="en-US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282141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</a:rPr>
                        <a:t>Booking Database</a:t>
                      </a:r>
                      <a:endParaRPr lang="en-US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</a:rPr>
                        <a:t>Contains all booking records, including dates, statuses, and payments.</a:t>
                      </a:r>
                      <a:endParaRPr lang="en-US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</a:rPr>
                        <a:t>1</a:t>
                      </a:r>
                      <a:endParaRPr lang="en-US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</a:rPr>
                        <a:t>High</a:t>
                      </a:r>
                      <a:endParaRPr lang="en-US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</a:rPr>
                        <a:t>7</a:t>
                      </a:r>
                      <a:endParaRPr lang="en-US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</a:rPr>
                        <a:t>7</a:t>
                      </a:r>
                      <a:endParaRPr lang="en-US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921477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</a:rPr>
                        <a:t>Admin and Staff Records</a:t>
                      </a:r>
                      <a:endParaRPr lang="en-US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</a:rPr>
                        <a:t>Admin and staff management data, including roles and access levels.</a:t>
                      </a:r>
                      <a:endParaRPr lang="en-US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</a:rPr>
                        <a:t>1</a:t>
                      </a:r>
                      <a:endParaRPr lang="en-US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</a:rPr>
                        <a:t>Average</a:t>
                      </a:r>
                      <a:endParaRPr lang="en-US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</a:rPr>
                        <a:t>5</a:t>
                      </a:r>
                      <a:endParaRPr lang="en-US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</a:rPr>
                        <a:t>5</a:t>
                      </a:r>
                      <a:endParaRPr lang="en-US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943432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</a:rPr>
                        <a:t>Service Management File</a:t>
                      </a:r>
                      <a:endParaRPr lang="en-US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</a:rPr>
                        <a:t>Stores data on additional services offered by the hotel.</a:t>
                      </a:r>
                      <a:endParaRPr lang="en-US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</a:rPr>
                        <a:t>1</a:t>
                      </a:r>
                      <a:endParaRPr lang="en-US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</a:rPr>
                        <a:t>Low</a:t>
                      </a:r>
                      <a:endParaRPr lang="en-US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</a:rPr>
                        <a:t>4</a:t>
                      </a:r>
                      <a:endParaRPr lang="en-US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</a:rPr>
                        <a:t>4</a:t>
                      </a:r>
                      <a:endParaRPr lang="en-US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398431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</a:rPr>
                        <a:t>Subtotal ILF</a:t>
                      </a:r>
                      <a:endParaRPr lang="en-US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sz="1400">
                        <a:effectLst/>
                        <a:latin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</a:rPr>
                        <a:t>5</a:t>
                      </a:r>
                      <a:endParaRPr lang="en-US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sz="1400">
                        <a:effectLst/>
                        <a:latin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sz="1400">
                        <a:effectLst/>
                        <a:latin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dirty="0">
                          <a:effectLst/>
                        </a:rPr>
                        <a:t>30</a:t>
                      </a:r>
                      <a:endParaRPr lang="en-US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15184102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F0929E-5E77-9A7D-C487-15EA32DF91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6A4CF-DBDD-4A15-BAE3-F14E5A6D3322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3007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E507D7-6ED1-D88A-8397-51D9D67A8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Organization (</a:t>
            </a:r>
            <a:r>
              <a:rPr lang="en-US" dirty="0" err="1"/>
              <a:t>ImpleVista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52E76E-189E-8775-50E4-5F9426E25A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GB" sz="3200" b="0" i="0" cap="none" dirty="0">
                <a:solidFill>
                  <a:srgbClr val="000000"/>
                </a:solidFill>
                <a:effectLst/>
              </a:rPr>
              <a:t>Independent And Trusted Advice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3200" b="0" i="0" cap="none" dirty="0">
                <a:solidFill>
                  <a:srgbClr val="000000"/>
                </a:solidFill>
                <a:effectLst/>
              </a:rPr>
              <a:t>Custom Solutions Built On Nouveau Technologies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3200" b="0" i="0" cap="none" dirty="0">
                <a:solidFill>
                  <a:srgbClr val="000000"/>
                </a:solidFill>
                <a:effectLst/>
              </a:rPr>
              <a:t>Superior Utilization Of Our Skilled Professionals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893792-AE17-DF82-CCCB-68E22F2188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6A4CF-DBDD-4A15-BAE3-F14E5A6D332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58614"/>
      </p:ext>
    </p:extLst>
  </p:cSld>
  <p:clrMapOvr>
    <a:masterClrMapping/>
  </p:clrMapOvr>
  <p:transition spd="slow">
    <p:wip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F9C873-F4E2-6ABB-B9FC-ECBC6FEBA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Point Estimation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6F055D8E-F02F-CFAC-107D-F40EC157E35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68124761"/>
              </p:ext>
            </p:extLst>
          </p:nvPr>
        </p:nvGraphicFramePr>
        <p:xfrm>
          <a:off x="838200" y="2286528"/>
          <a:ext cx="10515600" cy="29159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752600">
                  <a:extLst>
                    <a:ext uri="{9D8B030D-6E8A-4147-A177-3AD203B41FA5}">
                      <a16:colId xmlns:a16="http://schemas.microsoft.com/office/drawing/2014/main" val="400295786"/>
                    </a:ext>
                  </a:extLst>
                </a:gridCol>
                <a:gridCol w="2124635">
                  <a:extLst>
                    <a:ext uri="{9D8B030D-6E8A-4147-A177-3AD203B41FA5}">
                      <a16:colId xmlns:a16="http://schemas.microsoft.com/office/drawing/2014/main" val="2398456234"/>
                    </a:ext>
                  </a:extLst>
                </a:gridCol>
                <a:gridCol w="1380565">
                  <a:extLst>
                    <a:ext uri="{9D8B030D-6E8A-4147-A177-3AD203B41FA5}">
                      <a16:colId xmlns:a16="http://schemas.microsoft.com/office/drawing/2014/main" val="855380507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987298629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046583841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07381096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</a:rPr>
                        <a:t>External Interface Files (EIF)</a:t>
                      </a:r>
                      <a:endParaRPr lang="en-US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dirty="0">
                          <a:effectLst/>
                        </a:rPr>
                        <a:t>Files that the system interacts with but does not maintain.</a:t>
                      </a:r>
                      <a:endParaRPr lang="en-US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sz="1400">
                        <a:effectLst/>
                        <a:latin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sz="1400">
                        <a:effectLst/>
                        <a:latin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sz="1400">
                        <a:effectLst/>
                        <a:latin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sz="1400">
                        <a:effectLst/>
                        <a:latin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0582788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</a:rPr>
                        <a:t>Payment Gateway Interface</a:t>
                      </a:r>
                      <a:endParaRPr lang="en-US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</a:rPr>
                        <a:t>Interfaces with external services for secure payment processing.</a:t>
                      </a:r>
                      <a:endParaRPr lang="en-US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</a:rPr>
                        <a:t>1</a:t>
                      </a:r>
                      <a:endParaRPr lang="en-US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</a:rPr>
                        <a:t>Average</a:t>
                      </a:r>
                      <a:endParaRPr lang="en-US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</a:rPr>
                        <a:t>5</a:t>
                      </a:r>
                      <a:endParaRPr lang="en-US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</a:rPr>
                        <a:t>5</a:t>
                      </a:r>
                      <a:endParaRPr lang="en-US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947920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</a:rPr>
                        <a:t>Third-Party Room Listings</a:t>
                      </a:r>
                      <a:endParaRPr lang="en-US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</a:rPr>
                        <a:t>Integrates with external platforms for additional room visibility.</a:t>
                      </a:r>
                      <a:endParaRPr lang="en-US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</a:rPr>
                        <a:t>1</a:t>
                      </a:r>
                      <a:endParaRPr lang="en-US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</a:rPr>
                        <a:t>Low</a:t>
                      </a:r>
                      <a:endParaRPr lang="en-US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</a:rPr>
                        <a:t>4</a:t>
                      </a:r>
                      <a:endParaRPr lang="en-US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</a:rPr>
                        <a:t>4</a:t>
                      </a:r>
                      <a:endParaRPr lang="en-US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2857798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</a:rPr>
                        <a:t>External Analytics</a:t>
                      </a:r>
                      <a:endParaRPr lang="en-US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</a:rPr>
                        <a:t>Pulls data from third-party analytics for business insights.</a:t>
                      </a:r>
                      <a:endParaRPr lang="en-US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</a:rPr>
                        <a:t>1</a:t>
                      </a:r>
                      <a:endParaRPr lang="en-US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</a:rPr>
                        <a:t>Low</a:t>
                      </a:r>
                      <a:endParaRPr lang="en-US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</a:rPr>
                        <a:t>4</a:t>
                      </a:r>
                      <a:endParaRPr lang="en-US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</a:rPr>
                        <a:t>4</a:t>
                      </a:r>
                      <a:endParaRPr lang="en-US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219388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</a:rPr>
                        <a:t>Subtotal EIF</a:t>
                      </a:r>
                      <a:endParaRPr lang="en-US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sz="1400">
                        <a:effectLst/>
                        <a:latin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</a:rPr>
                        <a:t>3</a:t>
                      </a:r>
                      <a:endParaRPr lang="en-US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sz="1400">
                        <a:effectLst/>
                        <a:latin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sz="1400">
                        <a:effectLst/>
                        <a:latin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dirty="0">
                          <a:effectLst/>
                        </a:rPr>
                        <a:t>13</a:t>
                      </a:r>
                      <a:endParaRPr lang="en-US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27594246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00EEB6-69E8-5943-9C59-E2AABF164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6A4CF-DBDD-4A15-BAE3-F14E5A6D3322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56508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3625E2-E23F-A76D-0716-6500D3934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point estimation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3463EA-E6FA-7309-F91A-3D1C6F0854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marR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kern="100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Vrinda" panose="020B0502040204020203" pitchFamily="34" charset="0"/>
              </a:rPr>
              <a:t>Total UFP = 33+30+20+30+13=126</a:t>
            </a:r>
            <a:endParaRPr lang="en-US" sz="2400" kern="100" dirty="0">
              <a:effectLst/>
              <a:ea typeface="Calibri" panose="020F0502020204030204" pitchFamily="34" charset="0"/>
              <a:cs typeface="Vrinda" panose="020B0502040204020203" pitchFamily="34" charset="0"/>
            </a:endParaRPr>
          </a:p>
          <a:p>
            <a:pPr marL="0" marR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kern="100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Vrinda" panose="020B0502040204020203" pitchFamily="34" charset="0"/>
              </a:rPr>
              <a:t>Average VAF = 1</a:t>
            </a:r>
            <a:endParaRPr lang="en-US" sz="2400" kern="100" dirty="0">
              <a:effectLst/>
              <a:ea typeface="Calibri" panose="020F0502020204030204" pitchFamily="34" charset="0"/>
              <a:cs typeface="Vrinda" panose="020B0502040204020203" pitchFamily="34" charset="0"/>
            </a:endParaRPr>
          </a:p>
          <a:p>
            <a:pPr marL="0" marR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kern="100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Vrinda" panose="020B0502040204020203" pitchFamily="34" charset="0"/>
              </a:rPr>
              <a:t>AFP = UFP * VAF = 126 * 1 = 126</a:t>
            </a:r>
            <a:endParaRPr lang="en-US" sz="2400" kern="100" dirty="0">
              <a:effectLst/>
              <a:ea typeface="Calibri" panose="020F0502020204030204" pitchFamily="34" charset="0"/>
              <a:cs typeface="Vrinda" panose="020B0502040204020203" pitchFamily="34" charset="0"/>
            </a:endParaRPr>
          </a:p>
          <a:p>
            <a:pPr marL="0" marR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kern="100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Vrinda" panose="020B0502040204020203" pitchFamily="34" charset="0"/>
              </a:rPr>
              <a:t>Effort = 126/20  = 6.3 (person months) </a:t>
            </a:r>
            <a:endParaRPr lang="en-US" sz="2400" kern="100" dirty="0">
              <a:effectLst/>
              <a:ea typeface="Calibri" panose="020F0502020204030204" pitchFamily="34" charset="0"/>
              <a:cs typeface="Vrinda" panose="020B0502040204020203" pitchFamily="34" charset="0"/>
            </a:endParaRPr>
          </a:p>
          <a:p>
            <a:pPr marL="0" marR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kern="100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Vrinda" panose="020B0502040204020203" pitchFamily="34" charset="0"/>
              </a:rPr>
              <a:t>Effort = 6.3*160 = 1008 (person hours)</a:t>
            </a:r>
            <a:endParaRPr lang="en-US" sz="2400" kern="100" dirty="0">
              <a:effectLst/>
              <a:ea typeface="Calibri" panose="020F0502020204030204" pitchFamily="34" charset="0"/>
              <a:cs typeface="Vrinda" panose="020B0502040204020203" pitchFamily="34" charset="0"/>
            </a:endParaRPr>
          </a:p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9DD15A-B502-4FE3-5F71-07BEA9062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6A4CF-DBDD-4A15-BAE3-F14E5A6D3322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745074"/>
      </p:ext>
    </p:extLst>
  </p:cSld>
  <p:clrMapOvr>
    <a:masterClrMapping/>
  </p:clrMapOvr>
  <p:transition spd="slow">
    <p:wip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D0A78-B033-27FE-C24B-229FF4FDC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Effort Based Estimation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CDAE138D-72DF-2D22-0EA8-E8837CCA06B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47274239"/>
              </p:ext>
            </p:extLst>
          </p:nvPr>
        </p:nvGraphicFramePr>
        <p:xfrm>
          <a:off x="1023938" y="2286000"/>
          <a:ext cx="9720262" cy="40227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8FC622-B299-7A51-D1BB-5072F50B42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6A4CF-DBDD-4A15-BAE3-F14E5A6D3322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317174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228440-0DF3-23C3-59F5-14E3F45A8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scheduling chart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B271305-7016-9A2D-23B4-67ACB01DD4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81" y="2673350"/>
            <a:ext cx="9248775" cy="324802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415AD6-7B07-6353-7EDE-15EED1CB0D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6A4CF-DBDD-4A15-BAE3-F14E5A6D3322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151017"/>
      </p:ext>
    </p:extLst>
  </p:cSld>
  <p:clrMapOvr>
    <a:masterClrMapping/>
  </p:clrMapOvr>
  <p:transition spd="slow">
    <p:wip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C6D97-0380-5A51-21FB-6F42977599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Cost estimation (personal)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1B76B80C-73F3-2FE5-A13C-5F298AEBD40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74350493"/>
              </p:ext>
            </p:extLst>
          </p:nvPr>
        </p:nvGraphicFramePr>
        <p:xfrm>
          <a:off x="1024128" y="1968393"/>
          <a:ext cx="10396536" cy="393970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178697">
                  <a:extLst>
                    <a:ext uri="{9D8B030D-6E8A-4147-A177-3AD203B41FA5}">
                      <a16:colId xmlns:a16="http://schemas.microsoft.com/office/drawing/2014/main" val="2071328883"/>
                    </a:ext>
                  </a:extLst>
                </a:gridCol>
                <a:gridCol w="1286815">
                  <a:extLst>
                    <a:ext uri="{9D8B030D-6E8A-4147-A177-3AD203B41FA5}">
                      <a16:colId xmlns:a16="http://schemas.microsoft.com/office/drawing/2014/main" val="2391927848"/>
                    </a:ext>
                  </a:extLst>
                </a:gridCol>
                <a:gridCol w="1732756">
                  <a:extLst>
                    <a:ext uri="{9D8B030D-6E8A-4147-A177-3AD203B41FA5}">
                      <a16:colId xmlns:a16="http://schemas.microsoft.com/office/drawing/2014/main" val="506546677"/>
                    </a:ext>
                  </a:extLst>
                </a:gridCol>
                <a:gridCol w="1732756">
                  <a:extLst>
                    <a:ext uri="{9D8B030D-6E8A-4147-A177-3AD203B41FA5}">
                      <a16:colId xmlns:a16="http://schemas.microsoft.com/office/drawing/2014/main" val="1613425414"/>
                    </a:ext>
                  </a:extLst>
                </a:gridCol>
                <a:gridCol w="1732756">
                  <a:extLst>
                    <a:ext uri="{9D8B030D-6E8A-4147-A177-3AD203B41FA5}">
                      <a16:colId xmlns:a16="http://schemas.microsoft.com/office/drawing/2014/main" val="2318210809"/>
                    </a:ext>
                  </a:extLst>
                </a:gridCol>
                <a:gridCol w="1732756">
                  <a:extLst>
                    <a:ext uri="{9D8B030D-6E8A-4147-A177-3AD203B41FA5}">
                      <a16:colId xmlns:a16="http://schemas.microsoft.com/office/drawing/2014/main" val="97552702"/>
                    </a:ext>
                  </a:extLst>
                </a:gridCol>
              </a:tblGrid>
              <a:tr h="44973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b="1" dirty="0">
                          <a:effectLst/>
                        </a:rPr>
                        <a:t>Task</a:t>
                      </a:r>
                      <a:endParaRPr lang="en-US" sz="14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b="1" dirty="0">
                          <a:effectLst/>
                        </a:rPr>
                        <a:t>Estimated Hours/Week</a:t>
                      </a:r>
                      <a:endParaRPr lang="en-US" sz="14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b="1" dirty="0">
                          <a:effectLst/>
                        </a:rPr>
                        <a:t>Weeks</a:t>
                      </a:r>
                      <a:endParaRPr lang="en-US" sz="14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b="1" dirty="0">
                          <a:effectLst/>
                        </a:rPr>
                        <a:t>Total Hours</a:t>
                      </a:r>
                      <a:endParaRPr lang="en-US" sz="14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b="1" dirty="0">
                          <a:effectLst/>
                        </a:rPr>
                        <a:t>Hourly Rate (BDT)</a:t>
                      </a:r>
                      <a:endParaRPr lang="en-US" sz="14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b="1" dirty="0">
                          <a:effectLst/>
                        </a:rPr>
                        <a:t>Total Cost (BDT)</a:t>
                      </a:r>
                      <a:endParaRPr lang="en-US" sz="14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06286956"/>
                  </a:ext>
                </a:extLst>
              </a:tr>
              <a:tr h="449730"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b="0" dirty="0">
                          <a:effectLst/>
                        </a:rPr>
                        <a:t>Project Management</a:t>
                      </a:r>
                      <a:endParaRPr lang="en-US" sz="1400" b="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5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12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</a:rPr>
                        <a:t>60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</a:rPr>
                        <a:t>2,000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</a:rPr>
                        <a:t>120,000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80116273"/>
                  </a:ext>
                </a:extLst>
              </a:tr>
              <a:tr h="449730"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b="0">
                          <a:effectLst/>
                        </a:rPr>
                        <a:t>Frontend Development</a:t>
                      </a:r>
                      <a:endParaRPr lang="en-US" sz="1400" b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20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8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160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2,000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320,000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68918907"/>
                  </a:ext>
                </a:extLst>
              </a:tr>
              <a:tr h="449730"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b="0">
                          <a:effectLst/>
                        </a:rPr>
                        <a:t>Backend Development</a:t>
                      </a:r>
                      <a:endParaRPr lang="en-US" sz="1400" b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20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8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160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2,000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320,000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0276566"/>
                  </a:ext>
                </a:extLst>
              </a:tr>
              <a:tr h="449730"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b="0">
                          <a:effectLst/>
                        </a:rPr>
                        <a:t>UI/UX Design</a:t>
                      </a:r>
                      <a:endParaRPr lang="en-US" sz="1400" b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10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4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40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2,000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80,000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251009"/>
                  </a:ext>
                </a:extLst>
              </a:tr>
              <a:tr h="449730"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b="0">
                          <a:effectLst/>
                        </a:rPr>
                        <a:t>Testing and Integration</a:t>
                      </a:r>
                      <a:endParaRPr lang="en-US" sz="1400" b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15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4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60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2,000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120,000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03880129"/>
                  </a:ext>
                </a:extLst>
              </a:tr>
              <a:tr h="449730"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b="0">
                          <a:effectLst/>
                        </a:rPr>
                        <a:t>System Deployment</a:t>
                      </a:r>
                      <a:endParaRPr lang="en-US" sz="1400" b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10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1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10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2,000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20,000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90890611"/>
                  </a:ext>
                </a:extLst>
              </a:tr>
              <a:tr h="449730"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b="0" dirty="0">
                          <a:effectLst/>
                        </a:rPr>
                        <a:t>Total Personnel Cost</a:t>
                      </a:r>
                      <a:endParaRPr lang="en-US" sz="1400" b="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sz="1200">
                        <a:effectLst/>
                        <a:latin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sz="1200">
                        <a:effectLst/>
                        <a:latin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490 Hours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sz="1200">
                        <a:effectLst/>
                        <a:latin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</a:rPr>
                        <a:t>980,000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76885189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58A73C-51F2-6B89-BF05-7BEF21D5E4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6A4CF-DBDD-4A15-BAE3-F14E5A6D3322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357394"/>
      </p:ext>
    </p:extLst>
  </p:cSld>
  <p:clrMapOvr>
    <a:masterClrMapping/>
  </p:clrMapOvr>
  <p:transition spd="slow">
    <p:wip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C6D97-0380-5A51-21FB-6F42977599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Cost estimation (Software)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1995F9EA-CABD-9F84-5553-FE94BAB2FDF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15376425"/>
              </p:ext>
            </p:extLst>
          </p:nvPr>
        </p:nvGraphicFramePr>
        <p:xfrm>
          <a:off x="1605280" y="1808036"/>
          <a:ext cx="8097520" cy="371807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592320">
                  <a:extLst>
                    <a:ext uri="{9D8B030D-6E8A-4147-A177-3AD203B41FA5}">
                      <a16:colId xmlns:a16="http://schemas.microsoft.com/office/drawing/2014/main" val="3411476387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811367729"/>
                    </a:ext>
                  </a:extLst>
                </a:gridCol>
              </a:tblGrid>
              <a:tr h="88436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000" b="0" dirty="0">
                          <a:effectLst/>
                        </a:rPr>
                        <a:t>Item</a:t>
                      </a:r>
                      <a:endParaRPr lang="en-US" sz="2000" b="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26896" marR="2689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000" b="0" dirty="0">
                          <a:effectLst/>
                        </a:rPr>
                        <a:t>Cost (BDT)</a:t>
                      </a:r>
                      <a:endParaRPr lang="en-US" sz="2000" b="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26896" marR="26896" marT="0" marB="0"/>
                </a:tc>
                <a:extLst>
                  <a:ext uri="{0D108BD9-81ED-4DB2-BD59-A6C34878D82A}">
                    <a16:rowId xmlns:a16="http://schemas.microsoft.com/office/drawing/2014/main" val="1110720447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b="0">
                          <a:effectLst/>
                        </a:rPr>
                        <a:t>Design Tools (e.g., Adobe XD, Figma)</a:t>
                      </a:r>
                      <a:endParaRPr lang="en-US" sz="1600" b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26896" marR="26896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b="0">
                          <a:effectLst/>
                        </a:rPr>
                        <a:t>15,000</a:t>
                      </a:r>
                      <a:endParaRPr lang="en-US" sz="1600" b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26896" marR="26896" marT="0" marB="0"/>
                </a:tc>
                <a:extLst>
                  <a:ext uri="{0D108BD9-81ED-4DB2-BD59-A6C34878D82A}">
                    <a16:rowId xmlns:a16="http://schemas.microsoft.com/office/drawing/2014/main" val="4096931779"/>
                  </a:ext>
                </a:extLst>
              </a:tr>
              <a:tr h="701040"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b="0">
                          <a:effectLst/>
                        </a:rPr>
                        <a:t>IDEs and Development Tools (e.g., WebStorm, Visual Studio)</a:t>
                      </a:r>
                      <a:endParaRPr lang="en-US" sz="1600" b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26896" marR="26896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b="0">
                          <a:effectLst/>
                        </a:rPr>
                        <a:t>20,000</a:t>
                      </a:r>
                      <a:endParaRPr lang="en-US" sz="1600" b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26896" marR="26896" marT="0" marB="0"/>
                </a:tc>
                <a:extLst>
                  <a:ext uri="{0D108BD9-81ED-4DB2-BD59-A6C34878D82A}">
                    <a16:rowId xmlns:a16="http://schemas.microsoft.com/office/drawing/2014/main" val="1837731704"/>
                  </a:ext>
                </a:extLst>
              </a:tr>
              <a:tr h="408474"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b="0">
                          <a:effectLst/>
                        </a:rPr>
                        <a:t>Testing Tools (e.g., Postman)</a:t>
                      </a:r>
                      <a:endParaRPr lang="en-US" sz="1600" b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26896" marR="26896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b="0" dirty="0">
                          <a:effectLst/>
                        </a:rPr>
                        <a:t>10,000</a:t>
                      </a:r>
                      <a:endParaRPr lang="en-US" sz="1600" b="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26896" marR="26896" marT="0" marB="0"/>
                </a:tc>
                <a:extLst>
                  <a:ext uri="{0D108BD9-81ED-4DB2-BD59-A6C34878D82A}">
                    <a16:rowId xmlns:a16="http://schemas.microsoft.com/office/drawing/2014/main" val="287597358"/>
                  </a:ext>
                </a:extLst>
              </a:tr>
              <a:tr h="546566"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b="0">
                          <a:effectLst/>
                        </a:rPr>
                        <a:t>Version Control Hosting (e.g., GitHub)</a:t>
                      </a:r>
                      <a:endParaRPr lang="en-US" sz="1600" b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26896" marR="26896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b="0">
                          <a:effectLst/>
                        </a:rPr>
                        <a:t>5,000</a:t>
                      </a:r>
                      <a:endParaRPr lang="en-US" sz="1600" b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26896" marR="26896" marT="0" marB="0"/>
                </a:tc>
                <a:extLst>
                  <a:ext uri="{0D108BD9-81ED-4DB2-BD59-A6C34878D82A}">
                    <a16:rowId xmlns:a16="http://schemas.microsoft.com/office/drawing/2014/main" val="2081994204"/>
                  </a:ext>
                </a:extLst>
              </a:tr>
              <a:tr h="408474"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b="0" dirty="0">
                          <a:effectLst/>
                        </a:rPr>
                        <a:t>Total Software Cost</a:t>
                      </a:r>
                      <a:endParaRPr lang="en-US" sz="1600" b="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26896" marR="26896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b="0" dirty="0">
                          <a:effectLst/>
                        </a:rPr>
                        <a:t>50,000</a:t>
                      </a:r>
                      <a:endParaRPr lang="en-US" sz="1600" b="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26896" marR="26896" marT="0" marB="0"/>
                </a:tc>
                <a:extLst>
                  <a:ext uri="{0D108BD9-81ED-4DB2-BD59-A6C34878D82A}">
                    <a16:rowId xmlns:a16="http://schemas.microsoft.com/office/drawing/2014/main" val="1230262635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58A73C-51F2-6B89-BF05-7BEF21D5E4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6A4CF-DBDD-4A15-BAE3-F14E5A6D3322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762997"/>
      </p:ext>
    </p:extLst>
  </p:cSld>
  <p:clrMapOvr>
    <a:masterClrMapping/>
  </p:clrMapOvr>
  <p:transition spd="slow">
    <p:wip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A672A-3140-24DC-455E-47EA882D1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Risk Management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23D3BE-A469-7998-09E0-3C0590A75D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7FEA24-931E-C3CA-E6FD-994779B770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6A4CF-DBDD-4A15-BAE3-F14E5A6D3322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843377"/>
      </p:ext>
    </p:extLst>
  </p:cSld>
  <p:clrMapOvr>
    <a:masterClrMapping/>
  </p:clrMapOvr>
  <p:transition spd="slow">
    <p:wip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3EA6D-7601-A183-9BB7-BDACFED6F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1: Project Risk 1</a:t>
            </a:r>
          </a:p>
        </p:txBody>
      </p:sp>
      <p:graphicFrame>
        <p:nvGraphicFramePr>
          <p:cNvPr id="13" name="Table 13">
            <a:extLst>
              <a:ext uri="{FF2B5EF4-FFF2-40B4-BE49-F238E27FC236}">
                <a16:creationId xmlns:a16="http://schemas.microsoft.com/office/drawing/2014/main" id="{1EA217A8-DD6A-082F-C1B5-2B3FEF3895B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16069685"/>
              </p:ext>
            </p:extLst>
          </p:nvPr>
        </p:nvGraphicFramePr>
        <p:xfrm>
          <a:off x="1023938" y="2286000"/>
          <a:ext cx="9720262" cy="3779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69782">
                  <a:extLst>
                    <a:ext uri="{9D8B030D-6E8A-4147-A177-3AD203B41FA5}">
                      <a16:colId xmlns:a16="http://schemas.microsoft.com/office/drawing/2014/main" val="2697812185"/>
                    </a:ext>
                  </a:extLst>
                </a:gridCol>
                <a:gridCol w="7650480">
                  <a:extLst>
                    <a:ext uri="{9D8B030D-6E8A-4147-A177-3AD203B41FA5}">
                      <a16:colId xmlns:a16="http://schemas.microsoft.com/office/drawing/2014/main" val="39808302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Payment Processing System Failure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14139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Probability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83691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Impact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High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3579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Malfunction or breakdown of the payment processing system, leading to failed transactions, double charges, or inability to process payments, potentially causing financial losses and customer dissatisfaction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09412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Mitigation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Implement redundant payment gateways, regular system checks, and offline payment processing alternatives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37834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Monitoring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Real-time transaction monitoring and automated alerts for unusual patterns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2532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Management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Establish protocols for manual payment processing and financial reconciliation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88378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Status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 Occurred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7209636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D2A1A5-80E4-F4A7-3F5F-11E4ED933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6A4CF-DBDD-4A15-BAE3-F14E5A6D3322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59210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3EA6D-7601-A183-9BB7-BDACFED6F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2: Project Risk 2</a:t>
            </a:r>
          </a:p>
        </p:txBody>
      </p:sp>
      <p:graphicFrame>
        <p:nvGraphicFramePr>
          <p:cNvPr id="13" name="Table 13">
            <a:extLst>
              <a:ext uri="{FF2B5EF4-FFF2-40B4-BE49-F238E27FC236}">
                <a16:creationId xmlns:a16="http://schemas.microsoft.com/office/drawing/2014/main" id="{1EA217A8-DD6A-082F-C1B5-2B3FEF3895B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75495537"/>
              </p:ext>
            </p:extLst>
          </p:nvPr>
        </p:nvGraphicFramePr>
        <p:xfrm>
          <a:off x="1023938" y="2286000"/>
          <a:ext cx="9720262" cy="3510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69782">
                  <a:extLst>
                    <a:ext uri="{9D8B030D-6E8A-4147-A177-3AD203B41FA5}">
                      <a16:colId xmlns:a16="http://schemas.microsoft.com/office/drawing/2014/main" val="2697812185"/>
                    </a:ext>
                  </a:extLst>
                </a:gridCol>
                <a:gridCol w="7650480">
                  <a:extLst>
                    <a:ext uri="{9D8B030D-6E8A-4147-A177-3AD203B41FA5}">
                      <a16:colId xmlns:a16="http://schemas.microsoft.com/office/drawing/2014/main" val="39808302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Critical System Failure and Extended Downtime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14139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Probability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83691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Impact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High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3579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Prolonged unavailability of the hotel management system, potentially causing booking disruptions, check-in/out delays, and significant impact on customer service and hotel operations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09412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Mitigation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Implement redundant systems and regular backups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37834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Monitoring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Real-time monitoring of system performance and uptime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2532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Management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Establish a rapid response team for technical issues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88378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Status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 Occurred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7209636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D2A1A5-80E4-F4A7-3F5F-11E4ED933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6A4CF-DBDD-4A15-BAE3-F14E5A6D3322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11824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3EA6D-7601-A183-9BB7-BDACFED6F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3: Project Risk 3</a:t>
            </a:r>
          </a:p>
        </p:txBody>
      </p:sp>
      <p:graphicFrame>
        <p:nvGraphicFramePr>
          <p:cNvPr id="13" name="Table 13">
            <a:extLst>
              <a:ext uri="{FF2B5EF4-FFF2-40B4-BE49-F238E27FC236}">
                <a16:creationId xmlns:a16="http://schemas.microsoft.com/office/drawing/2014/main" id="{1EA217A8-DD6A-082F-C1B5-2B3FEF3895B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45307681"/>
              </p:ext>
            </p:extLst>
          </p:nvPr>
        </p:nvGraphicFramePr>
        <p:xfrm>
          <a:off x="1023938" y="2286000"/>
          <a:ext cx="9720262" cy="3510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69782">
                  <a:extLst>
                    <a:ext uri="{9D8B030D-6E8A-4147-A177-3AD203B41FA5}">
                      <a16:colId xmlns:a16="http://schemas.microsoft.com/office/drawing/2014/main" val="2697812185"/>
                    </a:ext>
                  </a:extLst>
                </a:gridCol>
                <a:gridCol w="7650480">
                  <a:extLst>
                    <a:ext uri="{9D8B030D-6E8A-4147-A177-3AD203B41FA5}">
                      <a16:colId xmlns:a16="http://schemas.microsoft.com/office/drawing/2014/main" val="39808302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Room Inventory Mismanagement and Overbooking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14139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Probability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Low to Moderate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83691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Impact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Significant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3579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Incorrect allocation of rooms leading to overbooking situations, caused by system errors, lack of real-time updates, or miscommunication between online and offline booking systems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09412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Mitigation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Implement real-time inventory management and booking confirmation systems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37834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Monitoring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Regular audits of booking data and room availability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2532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Management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Clear protocols for handling overbooking situations and customer compensation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88378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Status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Under Management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7209636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D2A1A5-80E4-F4A7-3F5F-11E4ED933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6A4CF-DBDD-4A15-BAE3-F14E5A6D3322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2785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288E0-A0D2-6518-CACE-5D239FC05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overview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584110-BCC7-58FC-CA20-C613C8D07D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08280F-5AC3-1F83-D4AC-D76A81411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6A4CF-DBDD-4A15-BAE3-F14E5A6D332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184156"/>
      </p:ext>
    </p:extLst>
  </p:cSld>
  <p:clrMapOvr>
    <a:masterClrMapping/>
  </p:clrMapOvr>
  <p:transition spd="slow">
    <p:wip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A672A-3140-24DC-455E-47EA882D1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demonstration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23D3BE-A469-7998-09E0-3C0590A75D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7FEA24-931E-C3CA-E6FD-994779B770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6A4CF-DBDD-4A15-BAE3-F14E5A6D3322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80020"/>
      </p:ext>
    </p:extLst>
  </p:cSld>
  <p:clrMapOvr>
    <a:masterClrMapping/>
  </p:clrMapOvr>
  <p:transition spd="slow">
    <p:wip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B1035-6398-1D00-3072-DACDDEE309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502960-D98E-BC5D-4070-C9FD844A2F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b="1" cap="none" dirty="0"/>
              <a:t>AI Analytics: </a:t>
            </a:r>
            <a:r>
              <a:rPr lang="en-US" sz="2400" cap="none" dirty="0"/>
              <a:t>Introduce Advanced Analytics For Deeper Insights.</a:t>
            </a:r>
          </a:p>
          <a:p>
            <a:r>
              <a:rPr lang="en-US" sz="2400" b="1" cap="none" dirty="0"/>
              <a:t>Mobile App: </a:t>
            </a:r>
            <a:r>
              <a:rPr lang="en-US" sz="2400" cap="none" dirty="0"/>
              <a:t>Develop A Mobile App For Better User Experience.</a:t>
            </a:r>
          </a:p>
          <a:p>
            <a:r>
              <a:rPr lang="en-US" sz="2400" b="1" cap="none" dirty="0"/>
              <a:t>Multi-language Support: </a:t>
            </a:r>
            <a:r>
              <a:rPr lang="en-US" sz="2400" cap="none" dirty="0"/>
              <a:t>Add Support For More Languages.</a:t>
            </a:r>
          </a:p>
          <a:p>
            <a:r>
              <a:rPr lang="en-US" sz="2400" b="1" cap="none" dirty="0"/>
              <a:t>Payment Payback Options: </a:t>
            </a:r>
            <a:r>
              <a:rPr lang="en-US" sz="2400" cap="none" dirty="0"/>
              <a:t>Couldn’t Payback Cancel Booking Automatically.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BAD6B3-AA83-A1F4-D6A6-25323F60EF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6A4CF-DBDD-4A15-BAE3-F14E5A6D3322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01537"/>
      </p:ext>
    </p:extLst>
  </p:cSld>
  <p:clrMapOvr>
    <a:masterClrMapping/>
  </p:clrMapOvr>
  <p:transition spd="slow">
    <p:wip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B1035-6398-1D00-3072-DACDDEE309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502960-D98E-BC5D-4070-C9FD844A2F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GB" sz="2400" cap="none" dirty="0"/>
          </a:p>
          <a:p>
            <a:r>
              <a:rPr lang="en-GB" sz="2400" b="1" cap="none" dirty="0"/>
              <a:t>Scalability Issues: </a:t>
            </a:r>
            <a:r>
              <a:rPr lang="en-GB" sz="2400" cap="none" dirty="0"/>
              <a:t>May Struggle With High User Volume Without Optimization.</a:t>
            </a:r>
          </a:p>
          <a:p>
            <a:r>
              <a:rPr lang="en-GB" sz="2400" b="1" cap="none" dirty="0"/>
              <a:t>AI Integration: </a:t>
            </a:r>
            <a:r>
              <a:rPr lang="en-GB" sz="2400" cap="none" dirty="0"/>
              <a:t>Implement AI Model To Increase The User Experience.</a:t>
            </a:r>
          </a:p>
          <a:p>
            <a:r>
              <a:rPr lang="en-GB" sz="2400" b="1" cap="none" dirty="0"/>
              <a:t>Automated Payback: </a:t>
            </a:r>
            <a:r>
              <a:rPr lang="en-GB" sz="2400" cap="none" dirty="0"/>
              <a:t>Cancel Booking Request Send The Payment Back To The User.</a:t>
            </a:r>
          </a:p>
          <a:p>
            <a:r>
              <a:rPr lang="en-GB" sz="2400" b="1" cap="none" dirty="0"/>
              <a:t>Basic Analytics: </a:t>
            </a:r>
            <a:r>
              <a:rPr lang="en-GB" sz="2400" cap="none" dirty="0"/>
              <a:t>Admin Dashboards Lack Advanced Insights.</a:t>
            </a:r>
          </a:p>
          <a:p>
            <a:endParaRPr lang="en-GB" sz="2400" cap="none" dirty="0"/>
          </a:p>
          <a:p>
            <a:endParaRPr lang="en-US" sz="2400" cap="non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6B941D-2FAA-75ED-7413-DE854510D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6A4CF-DBDD-4A15-BAE3-F14E5A6D3322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534032"/>
      </p:ext>
    </p:extLst>
  </p:cSld>
  <p:clrMapOvr>
    <a:masterClrMapping/>
  </p:clrMapOvr>
  <p:transition spd="slow">
    <p:wip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7FA18-EBA5-84BF-5F62-ECCB9E2BDB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F69DB3-8567-1B6A-97CE-D9AAECC126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400" b="1" cap="none" dirty="0"/>
              <a:t>Efficient Automation: </a:t>
            </a:r>
            <a:r>
              <a:rPr lang="en-GB" sz="2400" cap="none" dirty="0"/>
              <a:t>Streamlines Bookings, Payments, And User Management.</a:t>
            </a:r>
          </a:p>
          <a:p>
            <a:r>
              <a:rPr lang="en-GB" sz="2400" b="1" cap="none" dirty="0"/>
              <a:t>User-friendly Design: </a:t>
            </a:r>
            <a:r>
              <a:rPr lang="en-GB" sz="2400" cap="none" dirty="0"/>
              <a:t>Built With MERN Stack For A Smooth Guest And Staff Experience.</a:t>
            </a:r>
          </a:p>
          <a:p>
            <a:r>
              <a:rPr lang="en-GB" sz="2400" b="1" cap="none" dirty="0"/>
              <a:t>Potential For Growth: </a:t>
            </a:r>
            <a:r>
              <a:rPr lang="en-GB" sz="2400" cap="none" dirty="0"/>
              <a:t>Can Be Improved With Advanced Analytics And Mobile App.</a:t>
            </a:r>
          </a:p>
          <a:p>
            <a:r>
              <a:rPr lang="en-GB" sz="2400" b="1" cap="none" dirty="0"/>
              <a:t>Future Adaptability: </a:t>
            </a:r>
            <a:r>
              <a:rPr lang="en-GB" sz="2400" cap="none" dirty="0"/>
              <a:t>Enhancements Will Increase Value For Modern Hotels.</a:t>
            </a:r>
            <a:endParaRPr lang="en-US" sz="2400" cap="non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048928-DF8C-8C38-D770-922845561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6A4CF-DBDD-4A15-BAE3-F14E5A6D3322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436711"/>
      </p:ext>
    </p:extLst>
  </p:cSld>
  <p:clrMapOvr>
    <a:masterClrMapping/>
  </p:clrMapOvr>
  <p:transition spd="slow">
    <p:wip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75679F4-4D5E-266A-578F-42474AF242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Any question?</a:t>
            </a:r>
          </a:p>
        </p:txBody>
      </p:sp>
      <p:pic>
        <p:nvPicPr>
          <p:cNvPr id="3074" name="Picture 2" descr="Question mark, one line continuous drawing of a question mark linear  background vector illustration. 21085136 Vector Art at Vecteezy">
            <a:extLst>
              <a:ext uri="{FF2B5EF4-FFF2-40B4-BE49-F238E27FC236}">
                <a16:creationId xmlns:a16="http://schemas.microsoft.com/office/drawing/2014/main" id="{D5DAE637-F647-F12F-A8EE-4E74FB64DE90}"/>
              </a:ext>
            </a:extLst>
          </p:cNvPr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902" y="1757651"/>
            <a:ext cx="5641300" cy="4416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0AAF55-D2D7-AC23-0653-095F23298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6A4CF-DBDD-4A15-BAE3-F14E5A6D3322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532300"/>
      </p:ext>
    </p:extLst>
  </p:cSld>
  <p:clrMapOvr>
    <a:masterClrMapping/>
  </p:clrMapOvr>
  <p:transition spd="slow">
    <p:wip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0B2CC-932D-2D0E-5535-47730778DA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 everyone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D9F52D-D089-E461-320C-ADE836A5D5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0AAF55-D2D7-AC23-0653-095F23298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6A4CF-DBDD-4A15-BAE3-F14E5A6D3322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412633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1DC08B-D7AC-9F0A-67DF-C30BE0D0BA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AE898C-6C3B-8761-0A45-3CA54F97F3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400" b="1" cap="none" dirty="0"/>
              <a:t>Streamline Hotel Operations: </a:t>
            </a:r>
            <a:r>
              <a:rPr lang="en-GB" sz="2400" cap="none" dirty="0"/>
              <a:t>Automate Booking, Room Management, And Payment Processes For Efficient Hotel Management.</a:t>
            </a:r>
          </a:p>
          <a:p>
            <a:r>
              <a:rPr lang="en-GB" sz="2400" b="1" cap="none" dirty="0"/>
              <a:t>Enhance User Experience: </a:t>
            </a:r>
            <a:r>
              <a:rPr lang="en-GB" sz="2400" cap="none" dirty="0"/>
              <a:t>Provide A User-friendly Interface For Guests To Explore Rooms, Services, And Make Seamless Bookings.</a:t>
            </a:r>
          </a:p>
          <a:p>
            <a:r>
              <a:rPr lang="en-GB" sz="2400" b="1" cap="none" dirty="0"/>
              <a:t>Facilitate Role-based Access: </a:t>
            </a:r>
            <a:r>
              <a:rPr lang="en-GB" sz="2400" cap="none" dirty="0"/>
              <a:t>Enable Different Functionalities For Admins, Receptionists, And Users With Role-specific Features.</a:t>
            </a:r>
          </a:p>
          <a:p>
            <a:r>
              <a:rPr lang="en-GB" sz="2400" b="1" cap="none" dirty="0"/>
              <a:t>Real-time Data Management: </a:t>
            </a:r>
            <a:r>
              <a:rPr lang="en-GB" sz="2400" cap="none" dirty="0"/>
              <a:t>Offer Real-time Updates On Room Availability, Bookings, And Payment Statuses.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787D45-8366-932F-060F-EA47C7957C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6A4CF-DBDD-4A15-BAE3-F14E5A6D332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8812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E35C0C-A1AE-3167-7DB8-7EE766F10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and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B5C365-1AC3-1D85-FE3E-79CB02330E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400" b="1" cap="none" dirty="0"/>
              <a:t>Web-based Platform: </a:t>
            </a:r>
            <a:r>
              <a:rPr lang="en-GB" sz="2400" cap="none" dirty="0"/>
              <a:t>Automates Hotel Bookings, Payments, And Guest Management.</a:t>
            </a:r>
          </a:p>
          <a:p>
            <a:r>
              <a:rPr lang="en-GB" sz="2400" b="1" cap="none" dirty="0"/>
              <a:t>Role-based Access: </a:t>
            </a:r>
            <a:r>
              <a:rPr lang="en-GB" sz="2400" cap="none" dirty="0"/>
              <a:t>Features Tailored For Users, Admins, And Receptionists.</a:t>
            </a:r>
          </a:p>
          <a:p>
            <a:r>
              <a:rPr lang="en-GB" sz="2400" b="1" cap="none" dirty="0"/>
              <a:t>Real-time Availability: </a:t>
            </a:r>
            <a:r>
              <a:rPr lang="en-GB" sz="2400" cap="none" dirty="0"/>
              <a:t>Instantly Shows Room Availability And Booking Status.</a:t>
            </a:r>
          </a:p>
          <a:p>
            <a:r>
              <a:rPr lang="en-GB" sz="2400" b="1" cap="none" dirty="0"/>
              <a:t>User-friendly Interface: </a:t>
            </a:r>
            <a:r>
              <a:rPr lang="en-GB" sz="2400" cap="none" dirty="0"/>
              <a:t>Easy Navigation For Searching Rooms And Booking.</a:t>
            </a:r>
          </a:p>
          <a:p>
            <a:r>
              <a:rPr lang="en-GB" sz="2400" b="1" cap="none" dirty="0"/>
              <a:t>Admin Dashboards: </a:t>
            </a:r>
            <a:r>
              <a:rPr lang="en-GB" sz="2400" cap="none" dirty="0"/>
              <a:t>Provides Insights Into Hotel Performance And Occupancy Rates.</a:t>
            </a:r>
            <a:endParaRPr lang="en-US" sz="2400" cap="non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0A8D3B-08A7-C095-D92F-8BC0628C9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6A4CF-DBDD-4A15-BAE3-F14E5A6D332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32714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823AC-331A-F72B-10DC-8A2F990C9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Benefits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0435CD-489A-EF11-D81C-F0644BE968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400" b="1" cap="none" dirty="0"/>
              <a:t>Efficiency:</a:t>
            </a:r>
            <a:r>
              <a:rPr lang="en-GB" sz="2400" cap="none" dirty="0"/>
              <a:t> Automates Booking And Payment Processes, Reducing Manual Work.</a:t>
            </a:r>
          </a:p>
          <a:p>
            <a:r>
              <a:rPr lang="en-GB" sz="2400" b="1" cap="none" dirty="0"/>
              <a:t>Real-time Updates: </a:t>
            </a:r>
            <a:r>
              <a:rPr lang="en-GB" sz="2400" cap="none" dirty="0"/>
              <a:t>Instantly Reflects Room Availability And Booking Statuses.</a:t>
            </a:r>
          </a:p>
          <a:p>
            <a:r>
              <a:rPr lang="en-GB" sz="2400" b="1" cap="none" dirty="0"/>
              <a:t>Improved User Experience: </a:t>
            </a:r>
            <a:r>
              <a:rPr lang="en-GB" sz="2400" cap="none" dirty="0"/>
              <a:t>Easy Navigation And Seamless Booking Process For Guests.</a:t>
            </a:r>
          </a:p>
          <a:p>
            <a:r>
              <a:rPr lang="en-GB" sz="2400" b="1" cap="none" dirty="0"/>
              <a:t>Better Decision-making: </a:t>
            </a:r>
            <a:r>
              <a:rPr lang="en-GB" sz="2400" cap="none" dirty="0"/>
              <a:t>Admin Dashboards Provide Data-driven Insights For Management.</a:t>
            </a:r>
          </a:p>
          <a:p>
            <a:r>
              <a:rPr lang="en-GB" sz="2400" b="1" cap="none" dirty="0"/>
              <a:t>Enhanced Communication: </a:t>
            </a:r>
            <a:r>
              <a:rPr lang="en-GB" sz="2400" cap="none" dirty="0"/>
              <a:t>Direct Messaging Through Contact Forms For Better Guest Interaction.</a:t>
            </a:r>
            <a:endParaRPr lang="en-US" sz="2400" cap="non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188351-8F22-BAAA-2009-3FB235E385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6A4CF-DBDD-4A15-BAE3-F14E5A6D332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53970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9A16BE-3A1F-DC84-4343-8545A2B37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</a:t>
            </a:r>
            <a:r>
              <a:rPr lang="en-US"/>
              <a:t>Model (SDLC)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FF553BB-5939-FD54-79CC-E194641E41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21" b="3421"/>
          <a:stretch/>
        </p:blipFill>
        <p:spPr>
          <a:xfrm>
            <a:off x="3558987" y="1866854"/>
            <a:ext cx="4623959" cy="4307630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855A8FF-26D4-10DA-5167-66FE57FEE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6A4CF-DBDD-4A15-BAE3-F14E5A6D332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457503"/>
      </p:ext>
    </p:extLst>
  </p:cSld>
  <p:clrMapOvr>
    <a:masterClrMapping/>
  </p:clrMapOvr>
  <p:transition spd="slow">
    <p:wipe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678</TotalTime>
  <Words>1988</Words>
  <Application>Microsoft Office PowerPoint</Application>
  <PresentationFormat>Widescreen</PresentationFormat>
  <Paragraphs>488</Paragraphs>
  <Slides>55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2" baseType="lpstr">
      <vt:lpstr>Arial</vt:lpstr>
      <vt:lpstr>Calibri</vt:lpstr>
      <vt:lpstr>Times New Roman</vt:lpstr>
      <vt:lpstr>Tw Cen MT</vt:lpstr>
      <vt:lpstr>Tw Cen MT Condensed</vt:lpstr>
      <vt:lpstr>Wingdings 3</vt:lpstr>
      <vt:lpstr>Integral</vt:lpstr>
      <vt:lpstr>Online Hotel Reservation Management System</vt:lpstr>
      <vt:lpstr>About us</vt:lpstr>
      <vt:lpstr>Table of Content</vt:lpstr>
      <vt:lpstr>Organization (ImpleVista)</vt:lpstr>
      <vt:lpstr>Project overview</vt:lpstr>
      <vt:lpstr>Objectives</vt:lpstr>
      <vt:lpstr>Overview and Features</vt:lpstr>
      <vt:lpstr>System Benefits</vt:lpstr>
      <vt:lpstr>Process Model (SDLC)</vt:lpstr>
      <vt:lpstr>Feasibility Study (Technical) </vt:lpstr>
      <vt:lpstr>Feasibility Study (economical) </vt:lpstr>
      <vt:lpstr>Feasibility Study (Operational) </vt:lpstr>
      <vt:lpstr>Requirement Engineering</vt:lpstr>
      <vt:lpstr>User Requirements</vt:lpstr>
      <vt:lpstr>System Requirements</vt:lpstr>
      <vt:lpstr>Functional Requirement</vt:lpstr>
      <vt:lpstr>Non-Functional Requirement</vt:lpstr>
      <vt:lpstr>Analysis &amp; Design</vt:lpstr>
      <vt:lpstr>Use case diagram</vt:lpstr>
      <vt:lpstr>Activity Diagram (Authentication)</vt:lpstr>
      <vt:lpstr>Activity Diagram (Booking Request)</vt:lpstr>
      <vt:lpstr>Activity Diagram (Cancel Booking Request)</vt:lpstr>
      <vt:lpstr>Activity Diagram (Manage Booking Request)</vt:lpstr>
      <vt:lpstr>Activity Diagram (Manage Rooms)</vt:lpstr>
      <vt:lpstr>Activity Diagram (Manage Users)</vt:lpstr>
      <vt:lpstr>Entity relationship diagram</vt:lpstr>
      <vt:lpstr>DFD (level 0)</vt:lpstr>
      <vt:lpstr>Dfd (Level 1)</vt:lpstr>
      <vt:lpstr>Dfd (level 2)  Authentication</vt:lpstr>
      <vt:lpstr>Dfd (level 2)  room details</vt:lpstr>
      <vt:lpstr>Dfd (level 2)  booking request</vt:lpstr>
      <vt:lpstr>Dfd (level 2) booking details</vt:lpstr>
      <vt:lpstr>Dfd (level 2) Manage rooms</vt:lpstr>
      <vt:lpstr>Dfd (level 2) Manage users</vt:lpstr>
      <vt:lpstr>Estimation</vt:lpstr>
      <vt:lpstr>Function Point Estimation</vt:lpstr>
      <vt:lpstr>Function Point Estimation</vt:lpstr>
      <vt:lpstr>Function Point Estimation</vt:lpstr>
      <vt:lpstr>Function Point Estimation</vt:lpstr>
      <vt:lpstr>Function Point Estimation</vt:lpstr>
      <vt:lpstr>Function point estimation</vt:lpstr>
      <vt:lpstr>Effort Based Estimation</vt:lpstr>
      <vt:lpstr>Project scheduling chart</vt:lpstr>
      <vt:lpstr>Cost estimation (personal)</vt:lpstr>
      <vt:lpstr>Cost estimation (Software)</vt:lpstr>
      <vt:lpstr>Risk Management</vt:lpstr>
      <vt:lpstr>Table 1: Project Risk 1</vt:lpstr>
      <vt:lpstr>Table 2: Project Risk 2</vt:lpstr>
      <vt:lpstr>Table 3: Project Risk 3</vt:lpstr>
      <vt:lpstr>Project demonstration</vt:lpstr>
      <vt:lpstr>Limitations</vt:lpstr>
      <vt:lpstr>Future Works</vt:lpstr>
      <vt:lpstr>Conclusion</vt:lpstr>
      <vt:lpstr>Any question?</vt:lpstr>
      <vt:lpstr>Thank you everyone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Online Hotel Reservation Management System</dc:title>
  <dc:creator>Mehedi Hasan</dc:creator>
  <cp:lastModifiedBy>Mehedi Hasan</cp:lastModifiedBy>
  <cp:revision>97</cp:revision>
  <dcterms:created xsi:type="dcterms:W3CDTF">2024-09-16T13:09:16Z</dcterms:created>
  <dcterms:modified xsi:type="dcterms:W3CDTF">2024-10-15T16:40:14Z</dcterms:modified>
</cp:coreProperties>
</file>